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6" r:id="rId4"/>
  </p:sldMasterIdLst>
  <p:notesMasterIdLst>
    <p:notesMasterId r:id="rId11"/>
  </p:notesMasterIdLst>
  <p:handoutMasterIdLst>
    <p:handoutMasterId r:id="rId12"/>
  </p:handoutMasterIdLst>
  <p:sldIdLst>
    <p:sldId id="256" r:id="rId5"/>
    <p:sldId id="3205" r:id="rId6"/>
    <p:sldId id="3206" r:id="rId7"/>
    <p:sldId id="3210" r:id="rId8"/>
    <p:sldId id="3211" r:id="rId9"/>
    <p:sldId id="3212" r:id="rId10"/>
  </p:sldIdLst>
  <p:sldSz cx="12192000" cy="6858000"/>
  <p:notesSz cx="6807200" cy="9939338"/>
  <p:embeddedFontLst>
    <p:embeddedFont>
      <p:font typeface="KoPubWorld돋움체_Pro Medium" pitchFamily="2" charset="-127"/>
      <p:regular r:id="rId13"/>
    </p:embeddedFont>
    <p:embeddedFont>
      <p:font typeface="jalnanGothic" pitchFamily="2" charset="-127"/>
      <p:regular r:id="rId14"/>
    </p:embeddedFont>
    <p:embeddedFont>
      <p:font typeface="Tw Cen MT" panose="020B0602020104020603" pitchFamily="34" charset="0"/>
      <p:regular r:id="rId15"/>
      <p:bold r:id="rId16"/>
      <p:italic r:id="rId17"/>
      <p:boldItalic r:id="rId18"/>
    </p:embeddedFont>
    <p:embeddedFont>
      <p:font typeface="Tw Cen MT Condensed" panose="020B0606020104020203" pitchFamily="34" charset="0"/>
      <p:regular r:id="rId19"/>
      <p:bold r:id="rId20"/>
    </p:embeddedFont>
    <p:embeddedFont>
      <p:font typeface="Wingdings 3" pitchFamily="2" charset="2"/>
      <p:regular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33" userDrawn="1">
          <p15:clr>
            <a:srgbClr val="A4A3A4"/>
          </p15:clr>
        </p15:guide>
        <p15:guide id="2" pos="211" userDrawn="1">
          <p15:clr>
            <a:srgbClr val="A4A3A4"/>
          </p15:clr>
        </p15:guide>
        <p15:guide id="3" pos="7439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orient="horz" pos="1026" userDrawn="1">
          <p15:clr>
            <a:srgbClr val="A4A3A4"/>
          </p15:clr>
        </p15:guide>
        <p15:guide id="6" orient="horz" pos="107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50518A4-BFE9-2CD4-3BE5-36839D155283}" name="이흥식" initials="/이" userId="S::jsheung@jmail.ac.kr::c875d95d-51ce-4259-9322-33bd0490977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8AD1"/>
    <a:srgbClr val="246E71"/>
    <a:srgbClr val="ED7969"/>
    <a:srgbClr val="3B56F7"/>
    <a:srgbClr val="595959"/>
    <a:srgbClr val="F2F2F2"/>
    <a:srgbClr val="C27678"/>
    <a:srgbClr val="D0AB5A"/>
    <a:srgbClr val="F5B25C"/>
    <a:srgbClr val="E4E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75" autoAdjust="0"/>
    <p:restoredTop sz="96770" autoAdjust="0"/>
  </p:normalViewPr>
  <p:slideViewPr>
    <p:cSldViewPr snapToGrid="0" showGuides="1">
      <p:cViewPr>
        <p:scale>
          <a:sx n="108" d="100"/>
          <a:sy n="108" d="100"/>
        </p:scale>
        <p:origin x="2448" y="920"/>
      </p:cViewPr>
      <p:guideLst>
        <p:guide orient="horz" pos="4133"/>
        <p:guide pos="211"/>
        <p:guide pos="7439"/>
        <p:guide orient="horz" pos="595"/>
        <p:guide orient="horz" pos="1026"/>
        <p:guide orient="horz" pos="1071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font" Target="fonts/font9.fntdata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259B5-2D67-414C-9ADD-1F5521D88FDA}" type="datetimeFigureOut">
              <a:rPr lang="ko-KR" altLang="en-US" smtClean="0"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2024. 7. 3.</a:t>
            </a:fld>
            <a:endParaRPr lang="ko-KR" altLang="en-US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7F3D6B-29AA-4492-98A5-CA6E267FC4C1}" type="slidenum">
              <a:rPr lang="ko-KR" altLang="en-US" smtClean="0"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‹#›</a:t>
            </a:fld>
            <a:endParaRPr lang="ko-KR" altLang="en-US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79678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oPubWorld돋움체_Pro Medium" panose="00000600000000000000" pitchFamily="50" charset="-127"/>
                <a:ea typeface="KoPubWorld돋움체_Pro Medium" panose="000006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oPubWorld돋움체_Pro Medium" panose="00000600000000000000" pitchFamily="50" charset="-127"/>
                <a:ea typeface="KoPubWorld돋움체_Pro Medium" panose="00000600000000000000" pitchFamily="50" charset="-127"/>
              </a:defRPr>
            </a:lvl1pPr>
          </a:lstStyle>
          <a:p>
            <a:fld id="{995FA9AE-1E23-45B6-B415-8410D1036DC3}" type="datetimeFigureOut">
              <a:rPr lang="ko-KR" altLang="en-US" smtClean="0"/>
              <a:pPr/>
              <a:t>2024. 7. 3.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oPubWorld돋움체_Pro Medium" panose="00000600000000000000" pitchFamily="50" charset="-127"/>
                <a:ea typeface="KoPubWorld돋움체_Pro Medium" panose="000006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oPubWorld돋움체_Pro Medium" panose="00000600000000000000" pitchFamily="50" charset="-127"/>
                <a:ea typeface="KoPubWorld돋움체_Pro Medium" panose="00000600000000000000" pitchFamily="50" charset="-127"/>
              </a:defRPr>
            </a:lvl1pPr>
          </a:lstStyle>
          <a:p>
            <a:fld id="{649D6885-CDFD-4731-A601-70973209966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81191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KoPubWorld돋움체_Pro Medium" panose="00000600000000000000" pitchFamily="50" charset="-127"/>
        <a:ea typeface="KoPubWorld돋움체_Pro Medium" panose="00000600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oPubWorld돋움체_Pro Medium" panose="00000600000000000000" pitchFamily="50" charset="-127"/>
        <a:ea typeface="KoPubWorld돋움체_Pro Medium" panose="00000600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oPubWorld돋움체_Pro Medium" panose="00000600000000000000" pitchFamily="50" charset="-127"/>
        <a:ea typeface="KoPubWorld돋움체_Pro Medium" panose="00000600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oPubWorld돋움체_Pro Medium" panose="00000600000000000000" pitchFamily="50" charset="-127"/>
        <a:ea typeface="KoPubWorld돋움체_Pro Medium" panose="00000600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oPubWorld돋움체_Pro Medium" panose="00000600000000000000" pitchFamily="50" charset="-127"/>
        <a:ea typeface="KoPubWorld돋움체_Pro Medium" panose="00000600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2650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의도에 대한 설명 추가</a:t>
            </a:r>
            <a:r>
              <a:rPr lang="en-US" altLang="ko-KR" dirty="0"/>
              <a:t>!!!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예시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9D6885-CDFD-4731-A601-70973209966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2628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D6885-CDFD-4731-A601-70973209966D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9270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도메인 </a:t>
            </a:r>
            <a:r>
              <a:rPr lang="ko-KR" altLang="en-US" sz="1200" b="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sym typeface="Wingdings" pitchFamily="2" charset="2"/>
              </a:rPr>
              <a:t>등록 및 관리 비용 </a:t>
            </a:r>
            <a:r>
              <a:rPr lang="en-US" altLang="ko-KR" sz="1200" b="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sym typeface="Wingdings" pitchFamily="2" charset="2"/>
              </a:rPr>
              <a:t>(24,000</a:t>
            </a:r>
            <a:r>
              <a:rPr lang="ko-KR" altLang="en-US" sz="1200" b="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sym typeface="Wingdings" pitchFamily="2" charset="2"/>
              </a:rPr>
              <a:t>원</a:t>
            </a:r>
            <a:r>
              <a:rPr lang="en-US" altLang="ko-KR" sz="1200" b="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sym typeface="Wingdings" pitchFamily="2" charset="2"/>
              </a:rPr>
              <a:t>/1</a:t>
            </a:r>
            <a:r>
              <a:rPr lang="ko-KR" altLang="en-US" sz="1200" b="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sym typeface="Wingdings" pitchFamily="2" charset="2"/>
              </a:rPr>
              <a:t>년</a:t>
            </a:r>
            <a:r>
              <a:rPr lang="en-US" altLang="ko-KR" sz="1200" b="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sym typeface="Wingdings" pitchFamily="2" charset="2"/>
              </a:rPr>
              <a:t>),</a:t>
            </a:r>
            <a:r>
              <a:rPr lang="ko-KR" altLang="en-US" sz="1200" b="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sym typeface="Wingdings" pitchFamily="2" charset="2"/>
              </a:rPr>
              <a:t> 클라우드 서버 이용료 </a:t>
            </a:r>
            <a:r>
              <a:rPr lang="en-US" altLang="ko-KR" sz="1200" b="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sym typeface="Wingdings" pitchFamily="2" charset="2"/>
              </a:rPr>
              <a:t>(80</a:t>
            </a:r>
            <a:r>
              <a:rPr lang="ko-KR" altLang="en-US" sz="1200" b="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sym typeface="Wingdings" pitchFamily="2" charset="2"/>
              </a:rPr>
              <a:t>만 원</a:t>
            </a:r>
            <a:r>
              <a:rPr lang="en-US" altLang="ko-KR" sz="1200" b="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sym typeface="Wingdings" pitchFamily="2" charset="2"/>
              </a:rPr>
              <a:t>/</a:t>
            </a:r>
            <a:r>
              <a:rPr lang="ko-KR" altLang="en-US" sz="1200" b="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sym typeface="Wingdings" pitchFamily="2" charset="2"/>
              </a:rPr>
              <a:t>월</a:t>
            </a:r>
            <a:r>
              <a:rPr lang="en-US" altLang="ko-KR" sz="1200" b="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sym typeface="Wingdings" pitchFamily="2" charset="2"/>
              </a:rPr>
              <a:t>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D6885-CDFD-4731-A601-70973209966D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1347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hite and green grid&#10;&#10;Description automatically generated">
            <a:extLst>
              <a:ext uri="{FF2B5EF4-FFF2-40B4-BE49-F238E27FC236}">
                <a16:creationId xmlns:a16="http://schemas.microsoft.com/office/drawing/2014/main" id="{E0FB2C07-05C4-CE12-F8B5-26BA89FD96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" y="0"/>
            <a:ext cx="12190765" cy="68580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17D0871-86A7-8609-717C-16A9DA0EEA67}"/>
              </a:ext>
            </a:extLst>
          </p:cNvPr>
          <p:cNvGrpSpPr/>
          <p:nvPr userDrawn="1"/>
        </p:nvGrpSpPr>
        <p:grpSpPr>
          <a:xfrm>
            <a:off x="1734457" y="1406161"/>
            <a:ext cx="8723087" cy="671293"/>
            <a:chOff x="1734457" y="1406161"/>
            <a:chExt cx="8723087" cy="67129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1D22F67-35D4-8FC1-5BF0-4206E6434945}"/>
                </a:ext>
              </a:extLst>
            </p:cNvPr>
            <p:cNvGrpSpPr/>
            <p:nvPr userDrawn="1"/>
          </p:nvGrpSpPr>
          <p:grpSpPr>
            <a:xfrm>
              <a:off x="1734457" y="1406161"/>
              <a:ext cx="8723087" cy="671293"/>
              <a:chOff x="1734457" y="966828"/>
              <a:chExt cx="8723086" cy="671293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0027CE-9F09-DA33-E6B9-183B53825A9A}"/>
                  </a:ext>
                </a:extLst>
              </p:cNvPr>
              <p:cNvSpPr txBox="1"/>
              <p:nvPr/>
            </p:nvSpPr>
            <p:spPr>
              <a:xfrm>
                <a:off x="1734457" y="975917"/>
                <a:ext cx="8723086" cy="662204"/>
              </a:xfrm>
              <a:prstGeom prst="rect">
                <a:avLst/>
              </a:prstGeom>
            </p:spPr>
            <p:txBody>
              <a:bodyPr vert="horz" lIns="0" tIns="0" rIns="0" bIns="0" rtlCol="0" anchor="ctr">
                <a:noAutofit/>
              </a:bodyPr>
              <a:lstStyle>
                <a:lvl1pPr>
                  <a:lnSpc>
                    <a:spcPct val="90000"/>
                  </a:lnSpc>
                  <a:spcBef>
                    <a:spcPct val="0"/>
                  </a:spcBef>
                  <a:buNone/>
                  <a:defRPr sz="4400"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j-cs"/>
                  </a:defRPr>
                </a:lvl1pPr>
              </a:lstStyle>
              <a:p>
                <a:pPr algn="ctr"/>
                <a:endParaRPr lang="ko-KR" altLang="en-US" sz="15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12" name="직선 연결선 5">
                <a:extLst>
                  <a:ext uri="{FF2B5EF4-FFF2-40B4-BE49-F238E27FC236}">
                    <a16:creationId xmlns:a16="http://schemas.microsoft.com/office/drawing/2014/main" id="{793FFAEC-7D4B-76CB-745D-42AA2554F27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100251" y="1612538"/>
                <a:ext cx="5991498" cy="0"/>
              </a:xfrm>
              <a:prstGeom prst="line">
                <a:avLst/>
              </a:prstGeom>
              <a:ln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5">
                <a:extLst>
                  <a:ext uri="{FF2B5EF4-FFF2-40B4-BE49-F238E27FC236}">
                    <a16:creationId xmlns:a16="http://schemas.microsoft.com/office/drawing/2014/main" id="{F0FC703F-FC34-9A2C-19B3-21D7DD319F4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100251" y="966828"/>
                <a:ext cx="5991498" cy="0"/>
              </a:xfrm>
              <a:prstGeom prst="line">
                <a:avLst/>
              </a:prstGeom>
              <a:ln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E0397D2-A42A-F467-E219-73CD24C10964}"/>
                </a:ext>
              </a:extLst>
            </p:cNvPr>
            <p:cNvSpPr txBox="1"/>
            <p:nvPr userDrawn="1"/>
          </p:nvSpPr>
          <p:spPr>
            <a:xfrm>
              <a:off x="3137397" y="1572530"/>
              <a:ext cx="591720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kern="1200" noProof="0" dirty="0">
                  <a:solidFill>
                    <a:schemeClr val="accent6">
                      <a:lumMod val="75000"/>
                    </a:schemeClr>
                  </a:solidFill>
                  <a:latin typeface="jalnanGothic" panose="00000500000000000000" pitchFamily="50" charset="-127"/>
                  <a:ea typeface="jalnanGothic" panose="00000500000000000000" pitchFamily="50" charset="-127"/>
                  <a:cs typeface="+mj-cs"/>
                </a:rPr>
                <a:t>공공기술 기반 도시 문제 해결을 위한 창업 아이디어 발굴</a:t>
              </a:r>
              <a:endParaRPr lang="ko-KR" altLang="en-US" sz="1600" kern="1200" dirty="0">
                <a:solidFill>
                  <a:schemeClr val="accent6">
                    <a:lumMod val="75000"/>
                  </a:schemeClr>
                </a:solidFill>
                <a:latin typeface="jalnanGothic" panose="00000500000000000000" pitchFamily="50" charset="-127"/>
                <a:ea typeface="jalnanGothic" panose="00000500000000000000" pitchFamily="50" charset="-127"/>
                <a:cs typeface="+mj-cs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D610BCC-FED4-BE3D-8DCA-694388945552}"/>
              </a:ext>
            </a:extLst>
          </p:cNvPr>
          <p:cNvSpPr txBox="1"/>
          <p:nvPr userDrawn="1"/>
        </p:nvSpPr>
        <p:spPr>
          <a:xfrm>
            <a:off x="2996473" y="727093"/>
            <a:ext cx="60952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noProof="0" dirty="0">
                <a:solidFill>
                  <a:schemeClr val="accent6">
                    <a:lumMod val="75000"/>
                  </a:schemeClr>
                </a:solidFill>
                <a:latin typeface="jalnanGothic" panose="00000500000000000000" pitchFamily="50" charset="-127"/>
                <a:ea typeface="jalnanGothic" panose="00000500000000000000" pitchFamily="50" charset="-127"/>
                <a:cs typeface="+mj-cs"/>
              </a:rPr>
              <a:t>2024 </a:t>
            </a:r>
            <a:r>
              <a:rPr lang="ko-KR" altLang="en-US" sz="1200" kern="1200" noProof="0" dirty="0">
                <a:solidFill>
                  <a:schemeClr val="accent6">
                    <a:lumMod val="75000"/>
                  </a:schemeClr>
                </a:solidFill>
                <a:latin typeface="jalnanGothic" panose="00000500000000000000" pitchFamily="50" charset="-127"/>
                <a:ea typeface="jalnanGothic" panose="00000500000000000000" pitchFamily="50" charset="-127"/>
                <a:cs typeface="+mj-cs"/>
              </a:rPr>
              <a:t>대한민국 학생창업주간</a:t>
            </a:r>
          </a:p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noProof="0" dirty="0">
                <a:solidFill>
                  <a:schemeClr val="accent6">
                    <a:lumMod val="75000"/>
                  </a:schemeClr>
                </a:solidFill>
                <a:latin typeface="jalnanGothic" panose="00000500000000000000" pitchFamily="50" charset="-127"/>
                <a:ea typeface="jalnanGothic" panose="00000500000000000000" pitchFamily="50" charset="-127"/>
                <a:cs typeface="+mj-cs"/>
              </a:rPr>
              <a:t>- </a:t>
            </a:r>
            <a:r>
              <a:rPr lang="ko-KR" altLang="en-US" sz="1200" kern="1200" noProof="0" dirty="0">
                <a:solidFill>
                  <a:schemeClr val="accent6">
                    <a:lumMod val="75000"/>
                  </a:schemeClr>
                </a:solidFill>
                <a:latin typeface="jalnanGothic" panose="00000500000000000000" pitchFamily="50" charset="-127"/>
                <a:ea typeface="jalnanGothic" panose="00000500000000000000" pitchFamily="50" charset="-127"/>
                <a:cs typeface="+mj-cs"/>
              </a:rPr>
              <a:t>나는 빛</a:t>
            </a:r>
            <a:r>
              <a:rPr lang="en-US" altLang="ko-KR" sz="1200" kern="1200" noProof="0" dirty="0">
                <a:solidFill>
                  <a:schemeClr val="accent6">
                    <a:lumMod val="75000"/>
                  </a:schemeClr>
                </a:solidFill>
                <a:latin typeface="jalnanGothic" panose="00000500000000000000" pitchFamily="50" charset="-127"/>
                <a:ea typeface="jalnanGothic" panose="00000500000000000000" pitchFamily="50" charset="-127"/>
                <a:cs typeface="+mj-cs"/>
              </a:rPr>
              <a:t>(</a:t>
            </a:r>
            <a:r>
              <a:rPr lang="ko-KR" altLang="en-US" sz="1200" kern="1200" noProof="0" dirty="0">
                <a:solidFill>
                  <a:schemeClr val="accent6">
                    <a:lumMod val="75000"/>
                  </a:schemeClr>
                </a:solidFill>
                <a:latin typeface="jalnanGothic" panose="00000500000000000000" pitchFamily="50" charset="-127"/>
                <a:ea typeface="jalnanGothic" panose="00000500000000000000" pitchFamily="50" charset="-127"/>
                <a:cs typeface="+mj-cs"/>
              </a:rPr>
              <a:t>光</a:t>
            </a:r>
            <a:r>
              <a:rPr lang="en-US" altLang="ko-KR" sz="1200" kern="1200" noProof="0" dirty="0">
                <a:solidFill>
                  <a:schemeClr val="accent6">
                    <a:lumMod val="75000"/>
                  </a:schemeClr>
                </a:solidFill>
                <a:latin typeface="jalnanGothic" panose="00000500000000000000" pitchFamily="50" charset="-127"/>
                <a:ea typeface="jalnanGothic" panose="00000500000000000000" pitchFamily="50" charset="-127"/>
                <a:cs typeface="+mj-cs"/>
              </a:rPr>
              <a:t>)</a:t>
            </a:r>
            <a:r>
              <a:rPr lang="ko-KR" altLang="en-US" sz="1200" kern="1200" noProof="0" dirty="0">
                <a:solidFill>
                  <a:schemeClr val="accent6">
                    <a:lumMod val="75000"/>
                  </a:schemeClr>
                </a:solidFill>
                <a:latin typeface="jalnanGothic" panose="00000500000000000000" pitchFamily="50" charset="-127"/>
                <a:ea typeface="jalnanGothic" panose="00000500000000000000" pitchFamily="50" charset="-127"/>
                <a:cs typeface="+mj-cs"/>
              </a:rPr>
              <a:t>나는 신</a:t>
            </a:r>
            <a:r>
              <a:rPr lang="en-US" altLang="ko-KR" sz="1200" kern="1200" noProof="0" dirty="0">
                <a:solidFill>
                  <a:schemeClr val="accent6">
                    <a:lumMod val="75000"/>
                  </a:schemeClr>
                </a:solidFill>
                <a:latin typeface="jalnanGothic" panose="00000500000000000000" pitchFamily="50" charset="-127"/>
                <a:ea typeface="jalnanGothic" panose="00000500000000000000" pitchFamily="50" charset="-127"/>
                <a:cs typeface="+mj-cs"/>
              </a:rPr>
              <a:t>(</a:t>
            </a:r>
            <a:r>
              <a:rPr lang="ko-KR" altLang="en-US" sz="1200" kern="1200" noProof="0" dirty="0">
                <a:solidFill>
                  <a:schemeClr val="accent6">
                    <a:lumMod val="75000"/>
                  </a:schemeClr>
                </a:solidFill>
                <a:latin typeface="jalnanGothic" panose="00000500000000000000" pitchFamily="50" charset="-127"/>
                <a:ea typeface="jalnanGothic" panose="00000500000000000000" pitchFamily="50" charset="-127"/>
                <a:cs typeface="+mj-cs"/>
              </a:rPr>
              <a:t>新</a:t>
            </a:r>
            <a:r>
              <a:rPr lang="en-US" altLang="ko-KR" sz="1200" kern="1200" noProof="0" dirty="0">
                <a:solidFill>
                  <a:schemeClr val="accent6">
                    <a:lumMod val="75000"/>
                  </a:schemeClr>
                </a:solidFill>
                <a:latin typeface="jalnanGothic" panose="00000500000000000000" pitchFamily="50" charset="-127"/>
                <a:ea typeface="jalnanGothic" panose="00000500000000000000" pitchFamily="50" charset="-127"/>
                <a:cs typeface="+mj-cs"/>
              </a:rPr>
              <a:t>)</a:t>
            </a:r>
            <a:r>
              <a:rPr lang="ko-KR" altLang="en-US" sz="1200" kern="1200" noProof="0" dirty="0">
                <a:solidFill>
                  <a:schemeClr val="accent6">
                    <a:lumMod val="75000"/>
                  </a:schemeClr>
                </a:solidFill>
                <a:latin typeface="jalnanGothic" panose="00000500000000000000" pitchFamily="50" charset="-127"/>
                <a:ea typeface="jalnanGothic" panose="00000500000000000000" pitchFamily="50" charset="-127"/>
                <a:cs typeface="+mj-cs"/>
              </a:rPr>
              <a:t>나는 별</a:t>
            </a:r>
            <a:r>
              <a:rPr lang="en-US" altLang="ko-KR" sz="1200" kern="1200" noProof="0" dirty="0">
                <a:solidFill>
                  <a:schemeClr val="accent6">
                    <a:lumMod val="75000"/>
                  </a:schemeClr>
                </a:solidFill>
                <a:latin typeface="jalnanGothic" panose="00000500000000000000" pitchFamily="50" charset="-127"/>
                <a:ea typeface="jalnanGothic" panose="00000500000000000000" pitchFamily="50" charset="-127"/>
                <a:cs typeface="+mj-cs"/>
              </a:rPr>
              <a:t>(</a:t>
            </a:r>
            <a:r>
              <a:rPr lang="ko-KR" altLang="en-US" sz="1200" kern="1200" noProof="0" dirty="0">
                <a:solidFill>
                  <a:schemeClr val="accent6">
                    <a:lumMod val="75000"/>
                  </a:schemeClr>
                </a:solidFill>
                <a:latin typeface="jalnanGothic" panose="00000500000000000000" pitchFamily="50" charset="-127"/>
                <a:ea typeface="jalnanGothic" panose="00000500000000000000" pitchFamily="50" charset="-127"/>
                <a:cs typeface="+mj-cs"/>
              </a:rPr>
              <a:t>莂</a:t>
            </a:r>
            <a:r>
              <a:rPr lang="en-US" altLang="ko-KR" sz="1200" kern="1200" noProof="0" dirty="0">
                <a:solidFill>
                  <a:schemeClr val="accent6">
                    <a:lumMod val="75000"/>
                  </a:schemeClr>
                </a:solidFill>
                <a:latin typeface="jalnanGothic" panose="00000500000000000000" pitchFamily="50" charset="-127"/>
                <a:ea typeface="jalnanGothic" panose="00000500000000000000" pitchFamily="50" charset="-127"/>
                <a:cs typeface="+mj-cs"/>
              </a:rPr>
              <a:t>)</a:t>
            </a:r>
            <a:r>
              <a:rPr lang="ko-KR" altLang="en-US" sz="1200" kern="1200" noProof="0" dirty="0">
                <a:solidFill>
                  <a:schemeClr val="accent6">
                    <a:lumMod val="75000"/>
                  </a:schemeClr>
                </a:solidFill>
                <a:latin typeface="jalnanGothic" panose="00000500000000000000" pitchFamily="50" charset="-127"/>
                <a:ea typeface="jalnanGothic" panose="00000500000000000000" pitchFamily="50" charset="-127"/>
                <a:cs typeface="+mj-cs"/>
              </a:rPr>
              <a:t>난 창업자 </a:t>
            </a:r>
            <a:r>
              <a:rPr lang="en-US" altLang="ko-KR" sz="1200" kern="1200" noProof="0" dirty="0">
                <a:solidFill>
                  <a:schemeClr val="accent6">
                    <a:lumMod val="75000"/>
                  </a:schemeClr>
                </a:solidFill>
                <a:latin typeface="jalnanGothic" panose="00000500000000000000" pitchFamily="50" charset="-127"/>
                <a:ea typeface="jalnanGothic" panose="00000500000000000000" pitchFamily="50" charset="-127"/>
                <a:cs typeface="+mj-cs"/>
              </a:rPr>
              <a:t>-</a:t>
            </a:r>
            <a:endParaRPr lang="ko-KR" altLang="en-US" sz="1200" kern="1200" noProof="0" dirty="0">
              <a:solidFill>
                <a:schemeClr val="accent6">
                  <a:lumMod val="75000"/>
                </a:schemeClr>
              </a:solidFill>
              <a:latin typeface="jalnanGothic" panose="00000500000000000000" pitchFamily="50" charset="-127"/>
              <a:ea typeface="jalnanGothic" panose="00000500000000000000" pitchFamily="50" charset="-127"/>
              <a:cs typeface="+mj-cs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A1C8D8-37B7-393D-D96F-1E3A3CCF0638}"/>
              </a:ext>
            </a:extLst>
          </p:cNvPr>
          <p:cNvGrpSpPr/>
          <p:nvPr userDrawn="1"/>
        </p:nvGrpSpPr>
        <p:grpSpPr>
          <a:xfrm>
            <a:off x="2346195" y="5764108"/>
            <a:ext cx="7784516" cy="434740"/>
            <a:chOff x="3100250" y="5768442"/>
            <a:chExt cx="7784516" cy="434740"/>
          </a:xfrm>
        </p:grpSpPr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06E8E832-126E-5D64-76FE-F4B08095A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824507" y="5939879"/>
              <a:ext cx="1783077" cy="137160"/>
            </a:xfrm>
            <a:prstGeom prst="rect">
              <a:avLst/>
            </a:prstGeom>
          </p:spPr>
        </p:pic>
        <p:pic>
          <p:nvPicPr>
            <p:cNvPr id="25" name="Picture 1">
              <a:extLst>
                <a:ext uri="{FF2B5EF4-FFF2-40B4-BE49-F238E27FC236}">
                  <a16:creationId xmlns:a16="http://schemas.microsoft.com/office/drawing/2014/main" id="{0F537269-42F8-9779-04C1-60FAB0EFE5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3100250" y="5768442"/>
              <a:ext cx="1093667" cy="411156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6" name="Picture 3">
              <a:extLst>
                <a:ext uri="{FF2B5EF4-FFF2-40B4-BE49-F238E27FC236}">
                  <a16:creationId xmlns:a16="http://schemas.microsoft.com/office/drawing/2014/main" id="{E1EB6096-B4B9-C0C6-E732-35CBE228AD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4261987" y="5818758"/>
              <a:ext cx="1134058" cy="310524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7" name="Picture 5">
              <a:extLst>
                <a:ext uri="{FF2B5EF4-FFF2-40B4-BE49-F238E27FC236}">
                  <a16:creationId xmlns:a16="http://schemas.microsoft.com/office/drawing/2014/main" id="{0869F457-3AAF-9629-A612-5952FECE3A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5590852" y="5805008"/>
              <a:ext cx="1038847" cy="346257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026" name="Picture 2" descr="창업교육 혁신 선도전문대학(SCOUT)사업협의회">
              <a:extLst>
                <a:ext uri="{FF2B5EF4-FFF2-40B4-BE49-F238E27FC236}">
                  <a16:creationId xmlns:a16="http://schemas.microsoft.com/office/drawing/2014/main" id="{B0858686-7453-A6E8-1E49-447B116EBA7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2442" y="5768442"/>
              <a:ext cx="1233469" cy="411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서울창업허브 공덕">
              <a:extLst>
                <a:ext uri="{FF2B5EF4-FFF2-40B4-BE49-F238E27FC236}">
                  <a16:creationId xmlns:a16="http://schemas.microsoft.com/office/drawing/2014/main" id="{B298ACA9-C0E8-EC0D-3E2B-FF7F7E709F2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25911" y="5805008"/>
              <a:ext cx="1058855" cy="398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69351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sheet of paper with black text&#10;&#10;Description automatically generated">
            <a:extLst>
              <a:ext uri="{FF2B5EF4-FFF2-40B4-BE49-F238E27FC236}">
                <a16:creationId xmlns:a16="http://schemas.microsoft.com/office/drawing/2014/main" id="{9F1F4005-4ACC-0D11-E9F4-B518742F78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" t="462" r="348" b="608"/>
          <a:stretch/>
        </p:blipFill>
        <p:spPr>
          <a:xfrm>
            <a:off x="0" y="614680"/>
            <a:ext cx="12192000" cy="624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82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5139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C764DE79-268F-4C1A-8933-263129D2AF90}" type="datetimeFigureOut">
              <a:rPr lang="en-US" smtClean="0"/>
              <a:t>7/3/24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A2D2804-A0E1-BE00-D881-B9E964E3EFE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2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56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</p:sldLayoutIdLst>
  <p:hf sldNum="0" hdr="0" ftr="0" dt="0"/>
  <p:txStyles>
    <p:titleStyle>
      <a:lvl1pPr algn="l" defTabSz="914400" rtl="0" eaLnBrk="1" latinLnBrk="1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41A53B-112F-AC3A-8DF0-80A20E37D7A0}"/>
              </a:ext>
            </a:extLst>
          </p:cNvPr>
          <p:cNvSpPr txBox="1"/>
          <p:nvPr/>
        </p:nvSpPr>
        <p:spPr>
          <a:xfrm>
            <a:off x="2174783" y="3140459"/>
            <a:ext cx="784243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300" b="1" dirty="0">
                <a:latin typeface="jalnanGothic" panose="00000500000000000000" pitchFamily="50" charset="-127"/>
                <a:ea typeface="jalnanGothic" panose="00000500000000000000" pitchFamily="50" charset="-127"/>
                <a:cs typeface="KoPubWorld돋움체_Pro Bold" panose="00000800000000000000" pitchFamily="50" charset="-127"/>
              </a:rPr>
              <a:t>BMC</a:t>
            </a:r>
            <a:r>
              <a:rPr lang="ko-KR" altLang="en-US" sz="3300" b="1" dirty="0">
                <a:latin typeface="jalnanGothic" panose="00000500000000000000" pitchFamily="50" charset="-127"/>
                <a:ea typeface="jalnanGothic" panose="00000500000000000000" pitchFamily="50" charset="-127"/>
                <a:cs typeface="KoPubWorld돋움체_Pro Bold" panose="00000800000000000000" pitchFamily="50" charset="-127"/>
              </a:rPr>
              <a:t> 작성</a:t>
            </a:r>
            <a:r>
              <a:rPr lang="en-US" altLang="ko-KR" sz="3300" b="1" dirty="0">
                <a:latin typeface="jalnanGothic" panose="00000500000000000000" pitchFamily="50" charset="-127"/>
                <a:ea typeface="jalnanGothic" panose="000005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3300" b="1" dirty="0">
                <a:latin typeface="jalnanGothic" panose="00000500000000000000" pitchFamily="50" charset="-127"/>
                <a:ea typeface="jalnanGothic" panose="00000500000000000000" pitchFamily="50" charset="-127"/>
                <a:cs typeface="KoPubWorld돋움체_Pro Bold" panose="00000800000000000000" pitchFamily="50" charset="-127"/>
              </a:rPr>
              <a:t>실습</a:t>
            </a:r>
            <a:endParaRPr lang="en-US" altLang="ko-KR" sz="3300" b="1" dirty="0">
              <a:latin typeface="jalnanGothic" panose="00000500000000000000" pitchFamily="50" charset="-127"/>
              <a:ea typeface="jalnanGothic" panose="000005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2634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4E279FB-18F4-9BFE-033E-A532AF9072C5}"/>
              </a:ext>
            </a:extLst>
          </p:cNvPr>
          <p:cNvSpPr/>
          <p:nvPr/>
        </p:nvSpPr>
        <p:spPr>
          <a:xfrm>
            <a:off x="67237" y="47724"/>
            <a:ext cx="7121621" cy="593445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2400" b="1" spc="-120" dirty="0">
                <a:solidFill>
                  <a:schemeClr val="bg1"/>
                </a:solidFill>
                <a:latin typeface="jalnanGothic" panose="00000500000000000000" pitchFamily="50" charset="-127"/>
                <a:ea typeface="jalnanGothic" panose="00000500000000000000" pitchFamily="50" charset="-127"/>
              </a:rPr>
              <a:t>실습</a:t>
            </a:r>
            <a:r>
              <a:rPr lang="en-US" altLang="ko-KR" sz="2400" b="1" spc="-120" dirty="0">
                <a:solidFill>
                  <a:schemeClr val="bg1"/>
                </a:solidFill>
                <a:latin typeface="jalnanGothic" panose="00000500000000000000" pitchFamily="50" charset="-127"/>
                <a:ea typeface="jalnanGothic" panose="00000500000000000000" pitchFamily="50" charset="-127"/>
              </a:rPr>
              <a:t>. </a:t>
            </a:r>
            <a:r>
              <a:rPr lang="ko-KR" altLang="en-US" sz="2400" b="1" spc="-120" dirty="0">
                <a:solidFill>
                  <a:schemeClr val="bg1"/>
                </a:solidFill>
                <a:latin typeface="jalnanGothic" panose="00000500000000000000" pitchFamily="50" charset="-127"/>
                <a:ea typeface="jalnanGothic" panose="00000500000000000000" pitchFamily="50" charset="-127"/>
              </a:rPr>
              <a:t>비즈니스 모델 캔버스 작성</a:t>
            </a:r>
            <a:endParaRPr lang="en-US" altLang="ko-KR" sz="2400" b="1" spc="-120" dirty="0">
              <a:solidFill>
                <a:schemeClr val="bg1"/>
              </a:solidFill>
              <a:latin typeface="jalnanGothic" panose="00000500000000000000" pitchFamily="50" charset="-127"/>
              <a:ea typeface="jalnanGothic" panose="00000500000000000000" pitchFamily="50" charset="-127"/>
            </a:endParaRPr>
          </a:p>
        </p:txBody>
      </p:sp>
      <p:sp>
        <p:nvSpPr>
          <p:cNvPr id="5" name="사각형: 둥근 모서리 11">
            <a:extLst>
              <a:ext uri="{FF2B5EF4-FFF2-40B4-BE49-F238E27FC236}">
                <a16:creationId xmlns:a16="http://schemas.microsoft.com/office/drawing/2014/main" id="{B2A1B475-9772-5EAD-9A5D-D25CABFD74BF}"/>
              </a:ext>
            </a:extLst>
          </p:cNvPr>
          <p:cNvSpPr/>
          <p:nvPr/>
        </p:nvSpPr>
        <p:spPr>
          <a:xfrm>
            <a:off x="9773697" y="976824"/>
            <a:ext cx="2448448" cy="4077498"/>
          </a:xfrm>
          <a:prstGeom prst="roundRect">
            <a:avLst>
              <a:gd name="adj" fmla="val 430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Payer</a:t>
            </a:r>
          </a:p>
          <a:p>
            <a:pPr marL="93663" indent="-93663">
              <a:buFont typeface="Arial" panose="020B0604020202020204" pitchFamily="34" charset="0"/>
              <a:buChar char="•"/>
              <a:defRPr/>
            </a:pPr>
            <a:r>
              <a:rPr lang="en-US" altLang="ko-KR" sz="1200" b="1" dirty="0" err="1">
                <a:solidFill>
                  <a:srgbClr val="478AD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Youtube</a:t>
            </a:r>
            <a:r>
              <a:rPr lang="en-US" altLang="ko-KR" sz="1200" b="1" dirty="0">
                <a:solidFill>
                  <a:srgbClr val="478AD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</a:t>
            </a:r>
            <a:r>
              <a:rPr lang="ko-KR" altLang="en-US" sz="1200" b="1" dirty="0">
                <a:solidFill>
                  <a:srgbClr val="478AD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채널을 운영하면서 </a:t>
            </a:r>
            <a:r>
              <a:rPr lang="ko-KR" altLang="en-US" sz="1200" b="1" dirty="0" err="1">
                <a:solidFill>
                  <a:srgbClr val="478AD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치지직으로</a:t>
            </a:r>
            <a:r>
              <a:rPr lang="ko-KR" altLang="en-US" sz="1200" b="1" dirty="0">
                <a:solidFill>
                  <a:srgbClr val="478AD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생방송을 진행하는 인터넷 방송인</a:t>
            </a:r>
            <a:endParaRPr lang="en-US" altLang="ko-KR" sz="1200" b="1" dirty="0">
              <a:solidFill>
                <a:srgbClr val="478AD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 marL="93663" indent="-93663">
              <a:buFont typeface="Arial" panose="020B0604020202020204" pitchFamily="34" charset="0"/>
              <a:buChar char="•"/>
              <a:defRPr/>
            </a:pPr>
            <a:endParaRPr lang="en-US" altLang="ko-KR" sz="1200" b="1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>
              <a:defRPr/>
            </a:pPr>
            <a:r>
              <a:rPr lang="en-US" altLang="ko-KR" sz="1200" b="1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End User</a:t>
            </a:r>
          </a:p>
          <a:p>
            <a:pPr marL="93663" indent="-93663">
              <a:buFont typeface="Arial" panose="020B0604020202020204" pitchFamily="34" charset="0"/>
              <a:buChar char="•"/>
              <a:defRPr/>
            </a:pPr>
            <a:r>
              <a:rPr lang="en-US" altLang="ko-KR" sz="1200" b="1" dirty="0" err="1">
                <a:solidFill>
                  <a:srgbClr val="C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Youtube</a:t>
            </a:r>
            <a:r>
              <a:rPr lang="ko-KR" altLang="en-US" sz="1200" b="1" dirty="0">
                <a:solidFill>
                  <a:srgbClr val="C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에 업로드할 영상의 편집자</a:t>
            </a:r>
            <a:endParaRPr lang="en-US" altLang="ko-KR" sz="1200" b="1" dirty="0">
              <a:solidFill>
                <a:srgbClr val="C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 marL="93663" indent="-93663">
              <a:buFont typeface="Arial" panose="020B0604020202020204" pitchFamily="34" charset="0"/>
              <a:buChar char="•"/>
              <a:defRPr/>
            </a:pPr>
            <a:endParaRPr lang="en-US" altLang="ko-KR" sz="1200" b="1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>
              <a:defRPr/>
            </a:pPr>
            <a:r>
              <a:rPr lang="en-US" altLang="ko-KR" sz="1200" b="1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Recommender</a:t>
            </a:r>
          </a:p>
          <a:p>
            <a:pPr marL="93663" indent="-93663">
              <a:buFont typeface="Arial" panose="020B0604020202020204" pitchFamily="34" charset="0"/>
              <a:buChar char="•"/>
              <a:defRPr/>
            </a:pPr>
            <a:r>
              <a:rPr lang="ko-KR" altLang="en-US" sz="1200" b="1" dirty="0" err="1">
                <a:solidFill>
                  <a:schemeClr val="accent5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치지직</a:t>
            </a:r>
            <a:r>
              <a:rPr lang="ko-KR" altLang="en-US" sz="1200" b="1" dirty="0">
                <a:solidFill>
                  <a:schemeClr val="accent5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플랫폼 담당자</a:t>
            </a:r>
            <a:endParaRPr lang="en-US" altLang="ko-KR" sz="12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>
              <a:defRPr/>
            </a:pPr>
            <a:endParaRPr lang="en-US" altLang="ko-KR" sz="12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 marL="93663" indent="-93663">
              <a:buFont typeface="Arial" panose="020B0604020202020204" pitchFamily="34" charset="0"/>
              <a:buChar char="•"/>
              <a:defRPr/>
            </a:pPr>
            <a:endParaRPr lang="en-US" altLang="ko-KR" sz="12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 marL="93663" indent="-93663">
              <a:buFont typeface="Arial" panose="020B0604020202020204" pitchFamily="34" charset="0"/>
              <a:buChar char="•"/>
              <a:defRPr/>
            </a:pPr>
            <a:endParaRPr lang="ko-KR" altLang="en-US" sz="12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</p:txBody>
      </p:sp>
      <p:sp>
        <p:nvSpPr>
          <p:cNvPr id="10" name="사각형: 둥근 모서리 11">
            <a:extLst>
              <a:ext uri="{FF2B5EF4-FFF2-40B4-BE49-F238E27FC236}">
                <a16:creationId xmlns:a16="http://schemas.microsoft.com/office/drawing/2014/main" id="{B0A611AF-3BF2-9F59-A19B-68499A2441F9}"/>
              </a:ext>
            </a:extLst>
          </p:cNvPr>
          <p:cNvSpPr/>
          <p:nvPr/>
        </p:nvSpPr>
        <p:spPr>
          <a:xfrm>
            <a:off x="4871776" y="1068934"/>
            <a:ext cx="2448448" cy="4077498"/>
          </a:xfrm>
          <a:prstGeom prst="roundRect">
            <a:avLst>
              <a:gd name="adj" fmla="val 430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000" b="1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사용 가능한 음원 증가</a:t>
            </a:r>
            <a:endParaRPr lang="en-US" altLang="ko-KR" sz="1000" b="1" dirty="0">
              <a:solidFill>
                <a:schemeClr val="accent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>
              <a:defRPr/>
            </a:pPr>
            <a:r>
              <a:rPr lang="en-US" altLang="ko-KR" sz="800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-</a:t>
            </a:r>
            <a:r>
              <a:rPr lang="ko-KR" altLang="en-US" sz="800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</a:t>
            </a:r>
            <a:r>
              <a:rPr lang="ko-KR" altLang="en-US" sz="800" dirty="0">
                <a:solidFill>
                  <a:schemeClr val="accent1"/>
                </a:solidFill>
                <a:highlight>
                  <a:srgbClr val="FFFF00"/>
                </a:highlight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저작권 있는 음악</a:t>
            </a:r>
            <a:r>
              <a:rPr lang="ko-KR" altLang="en-US" sz="800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의 비중이 </a:t>
            </a:r>
            <a:r>
              <a:rPr lang="en-US" altLang="ko-KR" sz="800" dirty="0">
                <a:solidFill>
                  <a:schemeClr val="accent1"/>
                </a:solidFill>
                <a:highlight>
                  <a:srgbClr val="FFFF00"/>
                </a:highlight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90~95%</a:t>
            </a:r>
            <a:r>
              <a:rPr lang="ko-KR" altLang="en-US" sz="800" dirty="0">
                <a:solidFill>
                  <a:schemeClr val="accent1"/>
                </a:solidFill>
                <a:highlight>
                  <a:srgbClr val="FFFF00"/>
                </a:highlight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이상</a:t>
            </a:r>
            <a:endParaRPr lang="en-US" altLang="ko-KR" sz="800" dirty="0">
              <a:solidFill>
                <a:schemeClr val="accent1"/>
              </a:solidFill>
              <a:highlight>
                <a:srgbClr val="FFFF00"/>
              </a:highlight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>
              <a:defRPr/>
            </a:pPr>
            <a:r>
              <a:rPr lang="en-US" altLang="ko-KR" sz="800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-</a:t>
            </a:r>
            <a:r>
              <a:rPr lang="ko-KR" altLang="en-US" sz="800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저작권 문제 해결로 방송 전 편집 후에도 사용할 수  </a:t>
            </a:r>
            <a:endParaRPr lang="en-US" altLang="ko-KR" sz="800" dirty="0">
              <a:solidFill>
                <a:schemeClr val="accent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>
              <a:defRPr/>
            </a:pPr>
            <a:r>
              <a:rPr lang="ko-KR" altLang="en-US" sz="800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  있는 음원 증가</a:t>
            </a:r>
            <a:endParaRPr lang="en-US" altLang="ko-KR" sz="800" dirty="0">
              <a:solidFill>
                <a:schemeClr val="accent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>
              <a:defRPr/>
            </a:pPr>
            <a:endParaRPr lang="en-US" altLang="ko-KR" sz="300" dirty="0">
              <a:solidFill>
                <a:schemeClr val="accent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>
              <a:defRPr/>
            </a:pPr>
            <a:r>
              <a:rPr lang="ko-KR" altLang="en-US" sz="1000" b="1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편집 시간 절약</a:t>
            </a:r>
            <a:endParaRPr lang="en-US" altLang="ko-KR" sz="1000" b="1" dirty="0">
              <a:solidFill>
                <a:schemeClr val="accent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>
              <a:defRPr/>
            </a:pPr>
            <a:r>
              <a:rPr lang="en-US" altLang="ko-KR" sz="800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-</a:t>
            </a:r>
            <a:r>
              <a:rPr lang="ko-KR" altLang="en-US" sz="800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저작권 없는 음원을 찾는 시간 </a:t>
            </a:r>
            <a:r>
              <a:rPr lang="en-US" altLang="ko-KR" sz="800" dirty="0">
                <a:solidFill>
                  <a:schemeClr val="accent1"/>
                </a:solidFill>
                <a:highlight>
                  <a:srgbClr val="FFFF00"/>
                </a:highlight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1~2</a:t>
            </a:r>
            <a:r>
              <a:rPr lang="ko-KR" altLang="en-US" sz="800" dirty="0">
                <a:solidFill>
                  <a:schemeClr val="accent1"/>
                </a:solidFill>
                <a:highlight>
                  <a:srgbClr val="FFFF00"/>
                </a:highlight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시간</a:t>
            </a:r>
            <a:r>
              <a:rPr lang="ko-KR" altLang="en-US" sz="800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절약</a:t>
            </a:r>
            <a:endParaRPr lang="en-US" altLang="ko-KR" sz="800" dirty="0">
              <a:solidFill>
                <a:schemeClr val="accent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>
              <a:defRPr/>
            </a:pPr>
            <a:r>
              <a:rPr lang="en-US" altLang="ko-KR" sz="800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-</a:t>
            </a:r>
            <a:r>
              <a:rPr lang="ko-KR" altLang="en-US" sz="800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자동 추천 시스템으로 음악</a:t>
            </a:r>
            <a:r>
              <a:rPr lang="en-US" altLang="ko-KR" sz="800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/</a:t>
            </a:r>
            <a:r>
              <a:rPr lang="ko-KR" altLang="en-US" sz="800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효과음 준비 시간 감소</a:t>
            </a:r>
            <a:endParaRPr lang="en-US" altLang="ko-KR" sz="800" dirty="0">
              <a:solidFill>
                <a:schemeClr val="accent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>
              <a:defRPr/>
            </a:pPr>
            <a:endParaRPr lang="en-US" altLang="ko-KR" sz="300" dirty="0">
              <a:solidFill>
                <a:schemeClr val="accent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>
              <a:defRPr/>
            </a:pPr>
            <a:r>
              <a:rPr lang="ko-KR" altLang="en-US" sz="1000" b="1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편집 후 활용 영상 증가</a:t>
            </a:r>
            <a:endParaRPr lang="en-US" altLang="ko-KR" sz="1000" b="1" dirty="0">
              <a:solidFill>
                <a:schemeClr val="accent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>
              <a:defRPr/>
            </a:pPr>
            <a:r>
              <a:rPr lang="en-US" altLang="ko-KR" sz="800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-</a:t>
            </a:r>
            <a:r>
              <a:rPr lang="ko-KR" altLang="en-US" sz="800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저작권 문제 해결로 편집 후 활용 영상 </a:t>
            </a:r>
            <a:r>
              <a:rPr lang="en-US" altLang="ko-KR" sz="800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(Ex. </a:t>
            </a:r>
            <a:r>
              <a:rPr lang="ko-KR" altLang="en-US" sz="800" dirty="0" err="1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다시보기</a:t>
            </a:r>
            <a:r>
              <a:rPr lang="en-US" altLang="ko-KR" sz="800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)</a:t>
            </a:r>
            <a:r>
              <a:rPr lang="ko-KR" altLang="en-US" sz="800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</a:t>
            </a:r>
            <a:endParaRPr lang="en-US" altLang="ko-KR" sz="800" dirty="0">
              <a:solidFill>
                <a:schemeClr val="accent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>
              <a:defRPr/>
            </a:pPr>
            <a:r>
              <a:rPr lang="ko-KR" altLang="en-US" sz="800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  증가</a:t>
            </a:r>
            <a:endParaRPr lang="en-US" altLang="ko-KR" sz="800" dirty="0">
              <a:solidFill>
                <a:schemeClr val="accent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>
              <a:defRPr/>
            </a:pPr>
            <a:endParaRPr lang="en-US" altLang="ko-KR" sz="300" dirty="0">
              <a:solidFill>
                <a:schemeClr val="accent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>
              <a:defRPr/>
            </a:pPr>
            <a:r>
              <a:rPr lang="ko-KR" altLang="en-US" sz="1000" b="1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시청자 만족도 증가</a:t>
            </a:r>
            <a:endParaRPr lang="en-US" altLang="ko-KR" sz="1000" b="1" dirty="0">
              <a:solidFill>
                <a:schemeClr val="accent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>
              <a:defRPr/>
            </a:pPr>
            <a:r>
              <a:rPr lang="en-US" altLang="ko-KR" sz="800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-</a:t>
            </a:r>
            <a:r>
              <a:rPr lang="ko-KR" altLang="en-US" sz="800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방송 퀄리티 향상으로 시청자 만족도 상승</a:t>
            </a:r>
            <a:endParaRPr lang="en-US" altLang="ko-KR" sz="800" dirty="0">
              <a:solidFill>
                <a:schemeClr val="accent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>
              <a:defRPr/>
            </a:pPr>
            <a:endParaRPr lang="en-US" altLang="ko-KR" sz="300" dirty="0">
              <a:solidFill>
                <a:schemeClr val="accent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>
              <a:defRPr/>
            </a:pPr>
            <a:r>
              <a:rPr lang="ko-KR" altLang="en-US" sz="1000" b="1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맞춤형 실시간 방송</a:t>
            </a:r>
            <a:endParaRPr lang="en-US" altLang="ko-KR" sz="1000" b="1" dirty="0">
              <a:solidFill>
                <a:schemeClr val="accent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>
              <a:defRPr/>
            </a:pPr>
            <a:r>
              <a:rPr lang="en-US" altLang="ko-KR" sz="800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-</a:t>
            </a:r>
            <a:r>
              <a:rPr lang="ko-KR" altLang="en-US" sz="800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개인 맞춤형 학습을 통해 실시간 방송 중 맞춤형 음악   </a:t>
            </a:r>
            <a:endParaRPr lang="en-US" altLang="ko-KR" sz="800" dirty="0">
              <a:solidFill>
                <a:schemeClr val="accent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>
              <a:defRPr/>
            </a:pPr>
            <a:r>
              <a:rPr lang="ko-KR" altLang="en-US" sz="800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  </a:t>
            </a:r>
            <a:r>
              <a:rPr lang="en-US" altLang="ko-KR" sz="800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/</a:t>
            </a:r>
            <a:r>
              <a:rPr lang="ko-KR" altLang="en-US" sz="800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효과음 제공</a:t>
            </a:r>
            <a:endParaRPr lang="en-US" altLang="ko-KR" sz="800" dirty="0">
              <a:solidFill>
                <a:schemeClr val="accent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>
              <a:defRPr/>
            </a:pPr>
            <a:endParaRPr lang="en-US" altLang="ko-KR" sz="700" dirty="0">
              <a:solidFill>
                <a:schemeClr val="accent5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>
              <a:defRPr/>
            </a:pPr>
            <a:r>
              <a:rPr lang="ko-KR" altLang="en-US" sz="1000" b="1" dirty="0">
                <a:solidFill>
                  <a:srgbClr val="C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편집 시간 절약</a:t>
            </a:r>
            <a:endParaRPr lang="en-US" altLang="ko-KR" sz="1000" b="1" dirty="0">
              <a:solidFill>
                <a:srgbClr val="C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>
              <a:defRPr/>
            </a:pPr>
            <a:r>
              <a:rPr lang="en-US" altLang="ko-KR" sz="800" dirty="0">
                <a:solidFill>
                  <a:srgbClr val="ED7969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-</a:t>
            </a:r>
            <a:r>
              <a:rPr lang="ko-KR" altLang="en-US" sz="800" dirty="0">
                <a:solidFill>
                  <a:srgbClr val="ED7969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방송 평균 시간 </a:t>
            </a:r>
            <a:r>
              <a:rPr lang="en-US" altLang="ko-KR" sz="800" dirty="0">
                <a:solidFill>
                  <a:srgbClr val="ED7969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:</a:t>
            </a:r>
            <a:r>
              <a:rPr lang="ko-KR" altLang="en-US" sz="800" dirty="0">
                <a:solidFill>
                  <a:srgbClr val="ED7969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</a:t>
            </a:r>
            <a:r>
              <a:rPr lang="en-US" altLang="ko-KR" sz="800" dirty="0">
                <a:solidFill>
                  <a:srgbClr val="ED7969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10</a:t>
            </a:r>
            <a:r>
              <a:rPr lang="ko-KR" altLang="en-US" sz="800" dirty="0">
                <a:solidFill>
                  <a:srgbClr val="ED7969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시간</a:t>
            </a:r>
            <a:endParaRPr lang="en-US" altLang="ko-KR" sz="800" dirty="0">
              <a:solidFill>
                <a:srgbClr val="ED7969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>
              <a:defRPr/>
            </a:pPr>
            <a:r>
              <a:rPr lang="en-US" altLang="ko-KR" sz="800" dirty="0">
                <a:solidFill>
                  <a:srgbClr val="ED7969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-</a:t>
            </a:r>
            <a:r>
              <a:rPr lang="ko-KR" altLang="en-US" sz="800" dirty="0">
                <a:solidFill>
                  <a:srgbClr val="ED7969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기존 방식 </a:t>
            </a:r>
            <a:r>
              <a:rPr lang="en-US" altLang="ko-KR" sz="800" dirty="0">
                <a:solidFill>
                  <a:srgbClr val="ED7969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:</a:t>
            </a:r>
            <a:r>
              <a:rPr lang="ko-KR" altLang="en-US" sz="800" dirty="0">
                <a:solidFill>
                  <a:srgbClr val="ED7969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생방송 전체를 보며 </a:t>
            </a:r>
            <a:r>
              <a:rPr lang="ko-KR" altLang="en-US" sz="800" dirty="0" err="1">
                <a:solidFill>
                  <a:srgbClr val="ED7969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편집점</a:t>
            </a:r>
            <a:r>
              <a:rPr lang="ko-KR" altLang="en-US" sz="800" dirty="0">
                <a:solidFill>
                  <a:srgbClr val="ED7969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기록</a:t>
            </a:r>
            <a:endParaRPr lang="en-US" altLang="ko-KR" sz="800" dirty="0">
              <a:solidFill>
                <a:srgbClr val="ED7969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>
              <a:defRPr/>
            </a:pPr>
            <a:endParaRPr lang="en-US" altLang="ko-KR" sz="300" dirty="0">
              <a:solidFill>
                <a:srgbClr val="ED7969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>
              <a:defRPr/>
            </a:pPr>
            <a:r>
              <a:rPr lang="en-US" altLang="ko-KR" sz="700" dirty="0">
                <a:solidFill>
                  <a:srgbClr val="ED7969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Ex. </a:t>
            </a:r>
            <a:r>
              <a:rPr lang="ko-KR" altLang="en-US" sz="700" dirty="0">
                <a:solidFill>
                  <a:srgbClr val="ED7969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원본 </a:t>
            </a:r>
            <a:r>
              <a:rPr lang="en-US" altLang="ko-KR" sz="700" dirty="0">
                <a:solidFill>
                  <a:srgbClr val="ED7969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30~50</a:t>
            </a:r>
            <a:r>
              <a:rPr lang="ko-KR" altLang="en-US" sz="700" dirty="0" err="1">
                <a:solidFill>
                  <a:srgbClr val="ED7969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분짜리</a:t>
            </a:r>
            <a:r>
              <a:rPr lang="ko-KR" altLang="en-US" sz="700" dirty="0">
                <a:solidFill>
                  <a:srgbClr val="ED7969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영상을 </a:t>
            </a:r>
            <a:r>
              <a:rPr lang="en-US" altLang="ko-KR" sz="700" dirty="0">
                <a:solidFill>
                  <a:srgbClr val="ED7969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10</a:t>
            </a:r>
            <a:r>
              <a:rPr lang="ko-KR" altLang="en-US" sz="700" dirty="0">
                <a:solidFill>
                  <a:srgbClr val="ED7969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분으로 편집 소요 시간 </a:t>
            </a:r>
            <a:endParaRPr lang="en-US" altLang="ko-KR" sz="700" dirty="0">
              <a:solidFill>
                <a:srgbClr val="ED7969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>
              <a:defRPr/>
            </a:pPr>
            <a:endParaRPr lang="en-US" altLang="ko-KR" sz="200" dirty="0">
              <a:solidFill>
                <a:srgbClr val="ED7969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700" dirty="0">
                <a:solidFill>
                  <a:srgbClr val="ED7969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빠를 때 </a:t>
            </a:r>
            <a:r>
              <a:rPr lang="en-US" altLang="ko-KR" sz="700" dirty="0">
                <a:solidFill>
                  <a:srgbClr val="ED7969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:</a:t>
            </a:r>
            <a:r>
              <a:rPr lang="ko-KR" altLang="en-US" sz="700" dirty="0">
                <a:solidFill>
                  <a:srgbClr val="ED7969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</a:t>
            </a:r>
            <a:r>
              <a:rPr lang="en-US" altLang="ko-KR" sz="700" dirty="0">
                <a:solidFill>
                  <a:srgbClr val="ED7969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6~7</a:t>
            </a:r>
            <a:r>
              <a:rPr lang="ko-KR" altLang="en-US" sz="700" dirty="0">
                <a:solidFill>
                  <a:srgbClr val="ED7969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시간</a:t>
            </a:r>
            <a:endParaRPr lang="en-US" altLang="ko-KR" sz="700" dirty="0">
              <a:solidFill>
                <a:srgbClr val="ED7969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700" dirty="0">
                <a:solidFill>
                  <a:srgbClr val="ED7969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길 때 </a:t>
            </a:r>
            <a:r>
              <a:rPr lang="en-US" altLang="ko-KR" sz="700" dirty="0">
                <a:solidFill>
                  <a:srgbClr val="ED7969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:</a:t>
            </a:r>
            <a:r>
              <a:rPr lang="ko-KR" altLang="en-US" sz="700" dirty="0">
                <a:solidFill>
                  <a:srgbClr val="ED7969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</a:t>
            </a:r>
            <a:r>
              <a:rPr lang="en-US" altLang="ko-KR" sz="700" dirty="0">
                <a:solidFill>
                  <a:srgbClr val="ED7969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10~11</a:t>
            </a:r>
            <a:r>
              <a:rPr lang="ko-KR" altLang="en-US" sz="700" dirty="0">
                <a:solidFill>
                  <a:srgbClr val="ED7969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시간</a:t>
            </a:r>
            <a:endParaRPr lang="en-US" altLang="ko-KR" sz="700" dirty="0">
              <a:solidFill>
                <a:srgbClr val="ED7969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 marL="228600" indent="-228600">
              <a:buFont typeface="+mj-ea"/>
              <a:buAutoNum type="circleNumDbPlain"/>
              <a:defRPr/>
            </a:pPr>
            <a:endParaRPr lang="en-US" altLang="ko-KR" sz="300" dirty="0">
              <a:solidFill>
                <a:srgbClr val="ED7969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>
              <a:defRPr/>
            </a:pPr>
            <a:r>
              <a:rPr lang="en-US" altLang="ko-KR" sz="800" dirty="0">
                <a:solidFill>
                  <a:srgbClr val="ED7969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-</a:t>
            </a:r>
            <a:r>
              <a:rPr lang="ko-KR" altLang="en-US" sz="800" dirty="0">
                <a:solidFill>
                  <a:srgbClr val="ED7969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</a:t>
            </a:r>
            <a:r>
              <a:rPr lang="ko-KR" altLang="en-US" sz="800" dirty="0">
                <a:solidFill>
                  <a:srgbClr val="ED7969"/>
                </a:solidFill>
                <a:highlight>
                  <a:srgbClr val="FFFF00"/>
                </a:highlight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저작권 문제 해결로 음악 </a:t>
            </a:r>
            <a:r>
              <a:rPr lang="ko-KR" altLang="en-US" sz="800" dirty="0" err="1">
                <a:solidFill>
                  <a:srgbClr val="ED7969"/>
                </a:solidFill>
                <a:highlight>
                  <a:srgbClr val="FFFF00"/>
                </a:highlight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편집점</a:t>
            </a:r>
            <a:r>
              <a:rPr lang="ko-KR" altLang="en-US" sz="800" dirty="0">
                <a:solidFill>
                  <a:srgbClr val="ED7969"/>
                </a:solidFill>
                <a:highlight>
                  <a:srgbClr val="FFFF00"/>
                </a:highlight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기록 및 편집 불필요</a:t>
            </a:r>
            <a:endParaRPr lang="en-US" altLang="ko-KR" sz="800" dirty="0">
              <a:solidFill>
                <a:srgbClr val="ED7969"/>
              </a:solidFill>
              <a:highlight>
                <a:srgbClr val="FFFF00"/>
              </a:highlight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>
              <a:defRPr/>
            </a:pPr>
            <a:endParaRPr lang="en-US" altLang="ko-KR" sz="700" dirty="0">
              <a:solidFill>
                <a:schemeClr val="accent5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>
              <a:defRPr/>
            </a:pPr>
            <a:r>
              <a:rPr lang="ko-KR" altLang="en-US" sz="1000" b="1" dirty="0">
                <a:solidFill>
                  <a:schemeClr val="accent5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업무량 감소</a:t>
            </a:r>
            <a:endParaRPr lang="en-US" altLang="ko-KR" sz="1000" dirty="0">
              <a:solidFill>
                <a:schemeClr val="accent5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>
              <a:defRPr/>
            </a:pPr>
            <a:r>
              <a:rPr lang="en-US" altLang="ko-KR" sz="800" dirty="0">
                <a:solidFill>
                  <a:schemeClr val="accent5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-</a:t>
            </a:r>
            <a:r>
              <a:rPr lang="ko-KR" altLang="en-US" sz="800" dirty="0">
                <a:solidFill>
                  <a:schemeClr val="accent5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저작권 해결된 음원만 사용하여 검토 업무량 감소</a:t>
            </a:r>
            <a:endParaRPr lang="en-US" altLang="ko-KR" sz="800" dirty="0">
              <a:solidFill>
                <a:schemeClr val="accent5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>
              <a:defRPr/>
            </a:pPr>
            <a:r>
              <a:rPr lang="en-US" altLang="ko-KR" sz="800" dirty="0">
                <a:solidFill>
                  <a:schemeClr val="accent5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-</a:t>
            </a:r>
            <a:r>
              <a:rPr lang="ko-KR" altLang="en-US" sz="800" dirty="0">
                <a:solidFill>
                  <a:schemeClr val="accent5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방송 안정성 증가로 업무 피로도 감소 및 직장 안정성 </a:t>
            </a:r>
            <a:endParaRPr lang="en-US" altLang="ko-KR" sz="800" dirty="0">
              <a:solidFill>
                <a:schemeClr val="accent5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>
              <a:defRPr/>
            </a:pPr>
            <a:r>
              <a:rPr lang="ko-KR" altLang="en-US" sz="800" dirty="0">
                <a:solidFill>
                  <a:schemeClr val="accent5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  확보 </a:t>
            </a:r>
            <a:endParaRPr lang="en-US" altLang="ko-KR" sz="800" dirty="0">
              <a:solidFill>
                <a:schemeClr val="accent5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>
              <a:defRPr/>
            </a:pPr>
            <a:endParaRPr lang="en-US" altLang="ko-KR" sz="700" dirty="0">
              <a:solidFill>
                <a:schemeClr val="accent5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>
              <a:defRPr/>
            </a:pPr>
            <a:r>
              <a:rPr lang="ko-KR" altLang="en-US" sz="700" dirty="0">
                <a:solidFill>
                  <a:schemeClr val="accent5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</a:t>
            </a:r>
            <a:endParaRPr lang="en-US" altLang="ko-KR" sz="700" dirty="0">
              <a:solidFill>
                <a:schemeClr val="accent5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</p:txBody>
      </p:sp>
      <p:sp>
        <p:nvSpPr>
          <p:cNvPr id="11" name="사각형: 둥근 모서리 11">
            <a:extLst>
              <a:ext uri="{FF2B5EF4-FFF2-40B4-BE49-F238E27FC236}">
                <a16:creationId xmlns:a16="http://schemas.microsoft.com/office/drawing/2014/main" id="{790A6FD5-00EE-9E15-233B-4F8AB936F29B}"/>
              </a:ext>
            </a:extLst>
          </p:cNvPr>
          <p:cNvSpPr/>
          <p:nvPr/>
        </p:nvSpPr>
        <p:spPr>
          <a:xfrm>
            <a:off x="7320224" y="1068934"/>
            <a:ext cx="2448448" cy="1756328"/>
          </a:xfrm>
          <a:prstGeom prst="roundRect">
            <a:avLst>
              <a:gd name="adj" fmla="val 430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GET (</a:t>
            </a:r>
            <a:r>
              <a:rPr lang="ko-KR" altLang="en-US" sz="12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고객 확보</a:t>
            </a:r>
            <a:r>
              <a:rPr lang="en-US" altLang="ko-KR" sz="12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) </a:t>
            </a:r>
          </a:p>
          <a:p>
            <a:pPr marL="285750" indent="-285750">
              <a:buFont typeface="+mj-ea"/>
              <a:buAutoNum type="circleNumDbPlain"/>
              <a:defRPr/>
            </a:pPr>
            <a:r>
              <a:rPr lang="ko-KR" altLang="en-US" sz="8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앱 다운로드 시 기능 한 달 무료 체험</a:t>
            </a:r>
            <a:endParaRPr lang="en-US" altLang="ko-KR" sz="8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 marL="285750" indent="-285750">
              <a:buFont typeface="+mj-ea"/>
              <a:buAutoNum type="circleNumDbPlain"/>
              <a:defRPr/>
            </a:pPr>
            <a:r>
              <a:rPr lang="en-US" altLang="ko-KR" sz="8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(</a:t>
            </a:r>
            <a:r>
              <a:rPr lang="ko-KR" altLang="en-US" sz="8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전문 방송 세팅 </a:t>
            </a:r>
            <a:r>
              <a:rPr lang="ko-KR" altLang="en-US" sz="800" dirty="0" err="1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유튜버</a:t>
            </a:r>
            <a:r>
              <a:rPr lang="ko-KR" altLang="en-US" sz="8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같은</a:t>
            </a:r>
            <a:r>
              <a:rPr lang="en-US" altLang="ko-KR" sz="8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)</a:t>
            </a:r>
            <a:r>
              <a:rPr lang="ko-KR" altLang="en-US" sz="8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</a:t>
            </a:r>
            <a:r>
              <a:rPr lang="ko-KR" altLang="en-US" sz="800" dirty="0" err="1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인플루언서</a:t>
            </a:r>
            <a:r>
              <a:rPr lang="ko-KR" altLang="en-US" sz="8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마케팅</a:t>
            </a:r>
            <a:endParaRPr lang="en-US" altLang="ko-KR" sz="8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>
              <a:defRPr/>
            </a:pPr>
            <a:endParaRPr lang="en-US" altLang="ko-KR" sz="4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 marL="93663" indent="-93663"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KEEP</a:t>
            </a:r>
            <a:r>
              <a:rPr lang="ko-KR" altLang="en-US" sz="12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고객 유지</a:t>
            </a:r>
            <a:r>
              <a:rPr lang="en-US" altLang="ko-KR" sz="12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)</a:t>
            </a:r>
          </a:p>
          <a:p>
            <a:pPr marL="285750" indent="-285750">
              <a:buFont typeface="+mj-ea"/>
              <a:buAutoNum type="circleNumDbPlain"/>
              <a:defRPr/>
            </a:pPr>
            <a:r>
              <a:rPr lang="ko-KR" altLang="en-US" sz="8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년 </a:t>
            </a:r>
            <a:r>
              <a:rPr lang="en-US" altLang="ko-KR" sz="8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/</a:t>
            </a:r>
            <a:r>
              <a:rPr lang="ko-KR" altLang="en-US" sz="8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월 구독 서비스</a:t>
            </a:r>
            <a:endParaRPr lang="en-US" altLang="ko-KR" sz="8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 marL="285750" indent="-285750">
              <a:buFont typeface="+mj-ea"/>
              <a:buAutoNum type="circleNumDbPlain"/>
              <a:defRPr/>
            </a:pPr>
            <a:r>
              <a:rPr lang="ko-KR" altLang="en-US" sz="8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피드백 작성 시 포인트</a:t>
            </a:r>
            <a:endParaRPr lang="en-US" altLang="ko-KR" sz="8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>
              <a:defRPr/>
            </a:pPr>
            <a:endParaRPr lang="en-US" altLang="ko-KR" sz="3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 marL="93663" indent="-93663"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GROW</a:t>
            </a:r>
            <a:r>
              <a:rPr lang="ko-KR" altLang="en-US" sz="12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판매 촉진</a:t>
            </a:r>
            <a:r>
              <a:rPr lang="en-US" altLang="ko-KR" sz="12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)</a:t>
            </a:r>
          </a:p>
          <a:p>
            <a:pPr marL="285750" indent="-285750">
              <a:buFont typeface="+mj-ea"/>
              <a:buAutoNum type="circleNumDbPlain"/>
              <a:defRPr/>
            </a:pPr>
            <a:r>
              <a:rPr lang="ko-KR" altLang="en-US" sz="8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지인 추천 시 포인트 혹은 할인 쿠폰 제공</a:t>
            </a:r>
            <a:endParaRPr lang="en-US" altLang="ko-KR" sz="8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</p:txBody>
      </p:sp>
      <p:sp>
        <p:nvSpPr>
          <p:cNvPr id="13" name="사각형: 둥근 모서리 11">
            <a:extLst>
              <a:ext uri="{FF2B5EF4-FFF2-40B4-BE49-F238E27FC236}">
                <a16:creationId xmlns:a16="http://schemas.microsoft.com/office/drawing/2014/main" id="{99C6779D-2E24-E77A-35BE-EE91F0EEF019}"/>
              </a:ext>
            </a:extLst>
          </p:cNvPr>
          <p:cNvSpPr/>
          <p:nvPr/>
        </p:nvSpPr>
        <p:spPr>
          <a:xfrm>
            <a:off x="7320224" y="3137827"/>
            <a:ext cx="2448448" cy="1756328"/>
          </a:xfrm>
          <a:prstGeom prst="roundRect">
            <a:avLst>
              <a:gd name="adj" fmla="val 430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온라인 유통 채널</a:t>
            </a:r>
            <a:endParaRPr lang="en-US" altLang="ko-KR" sz="12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 marL="93663" indent="-93663">
              <a:buFont typeface="Arial" panose="020B0604020202020204" pitchFamily="34" charset="0"/>
              <a:buChar char="•"/>
              <a:defRPr/>
            </a:pPr>
            <a:endParaRPr lang="en-US" altLang="ko-KR" sz="10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0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앱 스토어 플랫폼 </a:t>
            </a:r>
            <a:r>
              <a:rPr lang="en-US" altLang="ko-KR" sz="8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(</a:t>
            </a:r>
            <a:r>
              <a:rPr lang="en-US" altLang="ko-KR" sz="800" dirty="0" err="1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ios</a:t>
            </a:r>
            <a:r>
              <a:rPr lang="en-US" altLang="ko-KR" sz="8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마이크로소프트 마켓</a:t>
            </a:r>
            <a:r>
              <a:rPr lang="en-US" altLang="ko-KR" sz="8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)</a:t>
            </a: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0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자체 사이트</a:t>
            </a:r>
            <a:endParaRPr lang="en-US" altLang="ko-KR" sz="10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 marL="228600" indent="-228600">
              <a:buFont typeface="+mj-ea"/>
              <a:buAutoNum type="circleNumDbPlain"/>
              <a:defRPr/>
            </a:pPr>
            <a:endParaRPr lang="en-US" altLang="ko-KR" sz="10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 marL="228600" indent="-228600">
              <a:buFont typeface="+mj-ea"/>
              <a:buAutoNum type="circleNumDbPlain"/>
              <a:defRPr/>
            </a:pPr>
            <a:endParaRPr lang="en-US" altLang="ko-KR" sz="10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 marL="228600" indent="-228600">
              <a:buFont typeface="+mj-ea"/>
              <a:buAutoNum type="circleNumDbPlain"/>
              <a:defRPr/>
            </a:pPr>
            <a:endParaRPr lang="en-US" altLang="ko-KR" sz="10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</p:txBody>
      </p:sp>
      <p:sp>
        <p:nvSpPr>
          <p:cNvPr id="14" name="사각형: 둥근 모서리 11">
            <a:extLst>
              <a:ext uri="{FF2B5EF4-FFF2-40B4-BE49-F238E27FC236}">
                <a16:creationId xmlns:a16="http://schemas.microsoft.com/office/drawing/2014/main" id="{0E20BDEF-FF54-A27A-8515-0C745EBD4787}"/>
              </a:ext>
            </a:extLst>
          </p:cNvPr>
          <p:cNvSpPr/>
          <p:nvPr/>
        </p:nvSpPr>
        <p:spPr>
          <a:xfrm>
            <a:off x="6207241" y="5238542"/>
            <a:ext cx="5402867" cy="1756328"/>
          </a:xfrm>
          <a:prstGeom prst="roundRect">
            <a:avLst>
              <a:gd name="adj" fmla="val 430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월간 </a:t>
            </a:r>
            <a:r>
              <a:rPr lang="en-US" altLang="ko-KR" sz="12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연간 구독 서비스 매출</a:t>
            </a:r>
            <a:endParaRPr lang="en-US" altLang="ko-KR" sz="12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 marL="93663" indent="-93663">
              <a:buFont typeface="Arial" panose="020B0604020202020204" pitchFamily="34" charset="0"/>
              <a:buChar char="•"/>
              <a:defRPr/>
            </a:pPr>
            <a:endParaRPr lang="en-US" altLang="ko-KR" sz="10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0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월 구독료 </a:t>
            </a:r>
            <a:r>
              <a:rPr lang="en-US" altLang="ko-KR" sz="10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300,000</a:t>
            </a:r>
            <a:r>
              <a:rPr lang="ko-KR" altLang="en-US" sz="10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원</a:t>
            </a:r>
            <a:endParaRPr lang="en-US" altLang="ko-KR" sz="10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0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연간 이용료 </a:t>
            </a:r>
            <a:r>
              <a:rPr lang="en-US" altLang="ko-KR" sz="10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3,000,000</a:t>
            </a:r>
            <a:r>
              <a:rPr lang="ko-KR" altLang="en-US" sz="10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원</a:t>
            </a:r>
            <a:endParaRPr lang="en-US" altLang="ko-KR" sz="10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0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한 계정 당 </a:t>
            </a:r>
            <a:r>
              <a:rPr lang="en-US" altLang="ko-KR" sz="10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2</a:t>
            </a:r>
            <a:r>
              <a:rPr lang="ko-KR" altLang="en-US" sz="10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대의 지원되는 디바이스에서 사용 가능</a:t>
            </a:r>
            <a:br>
              <a:rPr lang="en-US" altLang="ko-KR" sz="10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</a:br>
            <a:r>
              <a:rPr lang="ko-KR" altLang="en-US" sz="10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추가 회원으로 등록할 수 있는 옵션 제공 </a:t>
            </a:r>
            <a:r>
              <a:rPr lang="en-US" altLang="ko-KR" sz="10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명 당 </a:t>
            </a:r>
            <a:r>
              <a:rPr lang="en-US" altLang="ko-KR" sz="10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10</a:t>
            </a:r>
            <a:r>
              <a:rPr lang="ko-KR" altLang="en-US" sz="10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만원</a:t>
            </a:r>
            <a:r>
              <a:rPr lang="en-US" altLang="ko-KR" sz="10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)</a:t>
            </a:r>
          </a:p>
          <a:p>
            <a:pPr marL="228600" indent="-228600">
              <a:buFont typeface="+mj-ea"/>
              <a:buAutoNum type="circleNumDbPlain"/>
              <a:defRPr/>
            </a:pPr>
            <a:endParaRPr lang="en-US" altLang="ko-KR" sz="10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en-US" altLang="ko-KR" sz="10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TAM</a:t>
            </a:r>
            <a:r>
              <a:rPr lang="ko-KR" altLang="en-US" sz="10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SAM</a:t>
            </a:r>
            <a:r>
              <a:rPr lang="ko-KR" altLang="en-US" sz="10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SOM</a:t>
            </a:r>
          </a:p>
        </p:txBody>
      </p:sp>
      <p:sp>
        <p:nvSpPr>
          <p:cNvPr id="18" name="사각형: 둥근 모서리 11">
            <a:extLst>
              <a:ext uri="{FF2B5EF4-FFF2-40B4-BE49-F238E27FC236}">
                <a16:creationId xmlns:a16="http://schemas.microsoft.com/office/drawing/2014/main" id="{965F1DF7-EEC1-4BC2-E500-95FB5EE7696E}"/>
              </a:ext>
            </a:extLst>
          </p:cNvPr>
          <p:cNvSpPr/>
          <p:nvPr/>
        </p:nvSpPr>
        <p:spPr>
          <a:xfrm>
            <a:off x="2420816" y="1030774"/>
            <a:ext cx="2448448" cy="1756328"/>
          </a:xfrm>
          <a:prstGeom prst="roundRect">
            <a:avLst>
              <a:gd name="adj" fmla="val 430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  <a:defRPr/>
            </a:pPr>
            <a:endParaRPr lang="en-US" altLang="ko-KR" sz="8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</p:txBody>
      </p:sp>
      <p:sp>
        <p:nvSpPr>
          <p:cNvPr id="21" name="사각형: 둥근 모서리 11">
            <a:extLst>
              <a:ext uri="{FF2B5EF4-FFF2-40B4-BE49-F238E27FC236}">
                <a16:creationId xmlns:a16="http://schemas.microsoft.com/office/drawing/2014/main" id="{3B5D2F67-1FDF-5C2E-BD4D-46D6D594E900}"/>
              </a:ext>
            </a:extLst>
          </p:cNvPr>
          <p:cNvSpPr/>
          <p:nvPr/>
        </p:nvSpPr>
        <p:spPr>
          <a:xfrm>
            <a:off x="2403823" y="3176707"/>
            <a:ext cx="2448448" cy="1756328"/>
          </a:xfrm>
          <a:prstGeom prst="roundRect">
            <a:avLst>
              <a:gd name="adj" fmla="val 430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900" b="1" dirty="0">
                <a:solidFill>
                  <a:schemeClr val="accent4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물적 자원</a:t>
            </a:r>
            <a:endParaRPr lang="en-US" altLang="ko-KR" sz="900" b="1" dirty="0">
              <a:solidFill>
                <a:schemeClr val="accent4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>
              <a:defRPr/>
            </a:pPr>
            <a:r>
              <a:rPr lang="en-US" altLang="ko-KR" sz="9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-</a:t>
            </a:r>
            <a:r>
              <a:rPr lang="ko-KR" altLang="en-US" sz="9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서버 및 클라우드 인프라 </a:t>
            </a:r>
            <a:r>
              <a:rPr lang="en-US" altLang="ko-KR" sz="9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:</a:t>
            </a:r>
            <a:r>
              <a:rPr lang="ko-KR" altLang="en-US" sz="9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생방송과 영상 </a:t>
            </a:r>
            <a:endParaRPr lang="en-US" altLang="ko-KR" sz="9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>
              <a:defRPr/>
            </a:pPr>
            <a:r>
              <a:rPr lang="ko-KR" altLang="en-US" sz="9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  편집을 원활하게 처리할 수 있는 고성능 서버와 </a:t>
            </a:r>
            <a:endParaRPr lang="en-US" altLang="ko-KR" sz="9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>
              <a:defRPr/>
            </a:pPr>
            <a:r>
              <a:rPr lang="ko-KR" altLang="en-US" sz="9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  클라우드 인프라</a:t>
            </a:r>
            <a:endParaRPr lang="en-US" altLang="ko-KR" sz="9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>
              <a:defRPr/>
            </a:pPr>
            <a:r>
              <a:rPr lang="en-US" altLang="ko-KR" sz="9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-</a:t>
            </a:r>
            <a:r>
              <a:rPr lang="ko-KR" altLang="en-US" sz="9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사무실 공간</a:t>
            </a:r>
            <a:endParaRPr lang="en-US" altLang="ko-KR" sz="900" b="1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>
              <a:defRPr/>
            </a:pPr>
            <a:endParaRPr lang="en-US" altLang="ko-KR" sz="200" b="1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>
              <a:defRPr/>
            </a:pPr>
            <a:r>
              <a:rPr lang="ko-KR" altLang="en-US" sz="900" b="1" dirty="0">
                <a:solidFill>
                  <a:schemeClr val="accent4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인적 자원</a:t>
            </a:r>
            <a:endParaRPr lang="en-US" altLang="ko-KR" sz="900" b="1" dirty="0">
              <a:solidFill>
                <a:schemeClr val="accent4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>
              <a:defRPr/>
            </a:pPr>
            <a:r>
              <a:rPr lang="en-US" altLang="ko-KR" sz="9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-</a:t>
            </a:r>
            <a:r>
              <a:rPr lang="ko-KR" altLang="en-US" sz="9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소프트웨어 및 웹 개발자 </a:t>
            </a:r>
            <a:r>
              <a:rPr lang="en-US" altLang="ko-KR" sz="9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1</a:t>
            </a:r>
            <a:r>
              <a:rPr lang="ko-KR" altLang="en-US" sz="9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인</a:t>
            </a:r>
            <a:endParaRPr lang="en-US" altLang="ko-KR" sz="9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>
              <a:defRPr/>
            </a:pPr>
            <a:r>
              <a:rPr lang="en-US" altLang="ko-KR" sz="9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-</a:t>
            </a:r>
            <a:r>
              <a:rPr lang="ko-KR" altLang="en-US" sz="9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UI/UX </a:t>
            </a:r>
            <a:r>
              <a:rPr lang="ko-KR" altLang="en-US" sz="9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디자이너 및 그래픽 디자이너 </a:t>
            </a:r>
            <a:r>
              <a:rPr lang="en-US" altLang="ko-KR" sz="9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1</a:t>
            </a:r>
            <a:r>
              <a:rPr lang="ko-KR" altLang="en-US" sz="9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인</a:t>
            </a:r>
            <a:endParaRPr lang="en-US" altLang="ko-KR" sz="9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>
              <a:defRPr/>
            </a:pPr>
            <a:r>
              <a:rPr lang="en-US" altLang="ko-KR" sz="9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-</a:t>
            </a:r>
            <a:r>
              <a:rPr lang="ko-KR" altLang="en-US" sz="9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운영 및 지원 인력 </a:t>
            </a:r>
            <a:r>
              <a:rPr lang="en-US" altLang="ko-KR" sz="9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1</a:t>
            </a:r>
            <a:r>
              <a:rPr lang="ko-KR" altLang="en-US" sz="9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인</a:t>
            </a:r>
            <a:endParaRPr lang="en-US" altLang="ko-KR" sz="9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>
              <a:defRPr/>
            </a:pPr>
            <a:endParaRPr lang="en-US" altLang="ko-KR" sz="300" b="1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>
              <a:defRPr/>
            </a:pPr>
            <a:r>
              <a:rPr lang="ko-KR" altLang="en-US" sz="900" b="1" dirty="0">
                <a:solidFill>
                  <a:schemeClr val="accent4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재무 자원</a:t>
            </a:r>
            <a:endParaRPr lang="en-US" altLang="ko-KR" sz="900" b="1" dirty="0">
              <a:solidFill>
                <a:schemeClr val="accent4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>
              <a:defRPr/>
            </a:pPr>
            <a:r>
              <a:rPr lang="en-US" altLang="ko-KR" sz="9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-</a:t>
            </a:r>
            <a:r>
              <a:rPr lang="ko-KR" altLang="en-US" sz="9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</a:t>
            </a:r>
            <a:r>
              <a:rPr lang="ko-KR" altLang="en-US" sz="900" dirty="0" err="1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현금성</a:t>
            </a:r>
            <a:r>
              <a:rPr lang="ko-KR" altLang="en-US" sz="9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자산 </a:t>
            </a:r>
            <a:r>
              <a:rPr lang="en-US" altLang="ko-KR" sz="9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1,500</a:t>
            </a:r>
            <a:r>
              <a:rPr lang="ko-KR" altLang="en-US" sz="9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만 원</a:t>
            </a:r>
            <a:endParaRPr lang="en-US" altLang="ko-KR" sz="900" b="1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</p:txBody>
      </p:sp>
      <p:sp>
        <p:nvSpPr>
          <p:cNvPr id="27" name="사각형: 둥근 모서리 11">
            <a:extLst>
              <a:ext uri="{FF2B5EF4-FFF2-40B4-BE49-F238E27FC236}">
                <a16:creationId xmlns:a16="http://schemas.microsoft.com/office/drawing/2014/main" id="{AAB91888-073A-1154-02BC-CEDAF45DC94B}"/>
              </a:ext>
            </a:extLst>
          </p:cNvPr>
          <p:cNvSpPr/>
          <p:nvPr/>
        </p:nvSpPr>
        <p:spPr>
          <a:xfrm>
            <a:off x="67237" y="5322640"/>
            <a:ext cx="5402867" cy="1756328"/>
          </a:xfrm>
          <a:prstGeom prst="roundRect">
            <a:avLst>
              <a:gd name="adj" fmla="val 430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고정비</a:t>
            </a:r>
            <a:endParaRPr lang="en-US" altLang="ko-KR" sz="12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 marL="93663" indent="-93663">
              <a:buFont typeface="Arial" panose="020B0604020202020204" pitchFamily="34" charset="0"/>
              <a:buChar char="•"/>
              <a:defRPr/>
            </a:pPr>
            <a:endParaRPr lang="en-US" altLang="ko-KR" sz="10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0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인건비 원</a:t>
            </a:r>
            <a:endParaRPr lang="en-US" altLang="ko-KR" sz="10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0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임대료 원</a:t>
            </a:r>
            <a:endParaRPr lang="en-US" altLang="ko-KR" sz="10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0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광고비</a:t>
            </a:r>
            <a:endParaRPr lang="en-US" altLang="ko-KR" sz="10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0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음원 원저작자 비용</a:t>
            </a:r>
            <a:endParaRPr lang="en-US" altLang="ko-KR" sz="10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>
              <a:defRPr/>
            </a:pPr>
            <a:endParaRPr lang="en-US" altLang="ko-KR" sz="10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>
              <a:defRPr/>
            </a:pPr>
            <a:r>
              <a:rPr lang="ko-KR" altLang="en-US" sz="10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변동비</a:t>
            </a:r>
            <a:endParaRPr lang="en-US" altLang="ko-KR" sz="10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000" dirty="0" err="1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인플루언서를</a:t>
            </a:r>
            <a:r>
              <a:rPr lang="ko-KR" altLang="en-US" sz="10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활용한 광고비용 </a:t>
            </a:r>
            <a:endParaRPr lang="en-US" altLang="ko-KR" sz="10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en-US" altLang="ko-KR" sz="10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MCN </a:t>
            </a:r>
            <a:r>
              <a:rPr lang="ko-KR" altLang="en-US" sz="10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협력을 통한 비용</a:t>
            </a:r>
            <a:endParaRPr lang="en-US" altLang="ko-KR" sz="10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 marL="228600" indent="-228600">
              <a:buFont typeface="+mj-ea"/>
              <a:buAutoNum type="circleNumDbPlain"/>
              <a:defRPr/>
            </a:pPr>
            <a:endParaRPr lang="en-US" altLang="ko-KR" sz="10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</p:txBody>
      </p:sp>
      <p:sp>
        <p:nvSpPr>
          <p:cNvPr id="29" name="사각형: 둥근 모서리 11">
            <a:extLst>
              <a:ext uri="{FF2B5EF4-FFF2-40B4-BE49-F238E27FC236}">
                <a16:creationId xmlns:a16="http://schemas.microsoft.com/office/drawing/2014/main" id="{26FE2F8F-F062-3C0A-F21E-EBEE99F318AE}"/>
              </a:ext>
            </a:extLst>
          </p:cNvPr>
          <p:cNvSpPr/>
          <p:nvPr/>
        </p:nvSpPr>
        <p:spPr>
          <a:xfrm>
            <a:off x="0" y="1332275"/>
            <a:ext cx="2403823" cy="1756328"/>
          </a:xfrm>
          <a:prstGeom prst="roundRect">
            <a:avLst>
              <a:gd name="adj" fmla="val 430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고정비</a:t>
            </a:r>
            <a:endParaRPr lang="en-US" altLang="ko-KR" sz="12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 marL="93663" indent="-93663">
              <a:buFont typeface="Arial" panose="020B0604020202020204" pitchFamily="34" charset="0"/>
              <a:buChar char="•"/>
              <a:defRPr/>
            </a:pPr>
            <a:endParaRPr lang="en-US" altLang="ko-KR" sz="10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0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인건비 원</a:t>
            </a:r>
            <a:endParaRPr lang="en-US" altLang="ko-KR" sz="10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0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임대료 원</a:t>
            </a:r>
            <a:endParaRPr lang="en-US" altLang="ko-KR" sz="10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0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광고비</a:t>
            </a:r>
            <a:endParaRPr lang="en-US" altLang="ko-KR" sz="10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0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음원 원저작자 비용</a:t>
            </a:r>
            <a:endParaRPr lang="en-US" altLang="ko-KR" sz="10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>
              <a:defRPr/>
            </a:pPr>
            <a:endParaRPr lang="en-US" altLang="ko-KR" sz="10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>
              <a:defRPr/>
            </a:pPr>
            <a:r>
              <a:rPr lang="ko-KR" altLang="en-US" sz="10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변동비</a:t>
            </a:r>
            <a:endParaRPr lang="en-US" altLang="ko-KR" sz="10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000" dirty="0" err="1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인플루언서를</a:t>
            </a:r>
            <a:r>
              <a:rPr lang="ko-KR" altLang="en-US" sz="10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활용한 광고비용 </a:t>
            </a:r>
            <a:endParaRPr lang="en-US" altLang="ko-KR" sz="10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en-US" altLang="ko-KR" sz="10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MCN </a:t>
            </a:r>
            <a:r>
              <a:rPr lang="ko-KR" altLang="en-US" sz="10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협력을 통한 비용</a:t>
            </a:r>
            <a:endParaRPr lang="en-US" altLang="ko-KR" sz="10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 marL="228600" indent="-228600">
              <a:buFont typeface="+mj-ea"/>
              <a:buAutoNum type="circleNumDbPlain"/>
              <a:defRPr/>
            </a:pPr>
            <a:endParaRPr lang="en-US" altLang="ko-KR" sz="10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867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11">
            <a:extLst>
              <a:ext uri="{FF2B5EF4-FFF2-40B4-BE49-F238E27FC236}">
                <a16:creationId xmlns:a16="http://schemas.microsoft.com/office/drawing/2014/main" id="{D7053141-1139-B40D-5384-C3F0C0896BD4}"/>
              </a:ext>
            </a:extLst>
          </p:cNvPr>
          <p:cNvSpPr/>
          <p:nvPr/>
        </p:nvSpPr>
        <p:spPr>
          <a:xfrm>
            <a:off x="304800" y="1107453"/>
            <a:ext cx="11631706" cy="979965"/>
          </a:xfrm>
          <a:prstGeom prst="roundRect">
            <a:avLst>
              <a:gd name="adj" fmla="val 4302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itchFamily="2" charset="2"/>
              <a:buChar char="ü"/>
              <a:defRPr/>
            </a:pPr>
            <a:r>
              <a:rPr lang="ko-KR" altLang="en-US" sz="12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이 시스템은 </a:t>
            </a:r>
            <a:r>
              <a:rPr lang="ko-KR" altLang="en-US" sz="1200" dirty="0" err="1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치지직으로</a:t>
            </a:r>
            <a:r>
              <a:rPr lang="ko-KR" altLang="en-US" sz="12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생방송을 진행하는 인터넷 방송인이 본인의 </a:t>
            </a:r>
            <a:r>
              <a:rPr lang="en" altLang="ko-KR" sz="12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YouTube </a:t>
            </a:r>
            <a:r>
              <a:rPr lang="ko-KR" altLang="en-US" sz="12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채널에 올릴 영상을 편집하는 과정에서 저작권이 있는 음악이 포함되었을 때 발생하는 문제를 해결합니다</a:t>
            </a:r>
            <a:r>
              <a:rPr lang="en-US" altLang="ko-KR" sz="12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저작권 있는 음악이 들어간 부분이 재미있는 부분이더라도 </a:t>
            </a:r>
            <a:r>
              <a:rPr lang="en" altLang="ko-KR" sz="12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YouTube</a:t>
            </a:r>
            <a:r>
              <a:rPr lang="ko-KR" altLang="en-US" sz="12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에 업로드할 수 없는 문제가 발생합니다</a:t>
            </a:r>
            <a:r>
              <a:rPr lang="en-US" altLang="ko-KR" sz="12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이 시스템은 이러한 문제를 해결하기 위해</a:t>
            </a:r>
            <a:r>
              <a:rPr lang="en-US" altLang="ko-KR" sz="12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저작권 없는 음악을 따로 저장해야 하는 번거로움과 시간 낭비를 없애고</a:t>
            </a:r>
            <a:r>
              <a:rPr lang="en-US" altLang="ko-KR" sz="12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저작권이 있는 음악도 구독을 통해 음악의 하이라이트 부분</a:t>
            </a:r>
            <a:r>
              <a:rPr lang="en-US" altLang="ko-KR" sz="12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(20~30</a:t>
            </a:r>
            <a:r>
              <a:rPr lang="ko-KR" altLang="en-US" sz="12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초 가량</a:t>
            </a:r>
            <a:r>
              <a:rPr lang="en-US" altLang="ko-KR" sz="12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을 생방송과 편집 영상 모두에 사용할 수 있도록 합니다</a:t>
            </a:r>
            <a:r>
              <a:rPr lang="en-US" altLang="ko-KR" sz="12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.</a:t>
            </a:r>
            <a:endParaRPr lang="ko-KR" altLang="en-US" sz="1200" strike="sngStrike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B410394F-3941-E550-246E-F4BA5F369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846916"/>
              </p:ext>
            </p:extLst>
          </p:nvPr>
        </p:nvGraphicFramePr>
        <p:xfrm>
          <a:off x="313004" y="2169833"/>
          <a:ext cx="11604812" cy="4539566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619331">
                  <a:extLst>
                    <a:ext uri="{9D8B030D-6E8A-4147-A177-3AD203B41FA5}">
                      <a16:colId xmlns:a16="http://schemas.microsoft.com/office/drawing/2014/main" val="1654926840"/>
                    </a:ext>
                  </a:extLst>
                </a:gridCol>
                <a:gridCol w="4461701">
                  <a:extLst>
                    <a:ext uri="{9D8B030D-6E8A-4147-A177-3AD203B41FA5}">
                      <a16:colId xmlns:a16="http://schemas.microsoft.com/office/drawing/2014/main" val="3808280320"/>
                    </a:ext>
                  </a:extLst>
                </a:gridCol>
                <a:gridCol w="6523780">
                  <a:extLst>
                    <a:ext uri="{9D8B030D-6E8A-4147-A177-3AD203B41FA5}">
                      <a16:colId xmlns:a16="http://schemas.microsoft.com/office/drawing/2014/main" val="4202445578"/>
                    </a:ext>
                  </a:extLst>
                </a:gridCol>
              </a:tblGrid>
              <a:tr h="2206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595959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연번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rgbClr val="595959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고객 세그먼트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595959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가치제안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100292"/>
                  </a:ext>
                </a:extLst>
              </a:tr>
              <a:tr h="2192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1</a:t>
                      </a:r>
                      <a:endParaRPr lang="ko-KR" altLang="en-US" sz="9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Youtube</a:t>
                      </a:r>
                      <a:r>
                        <a:rPr lang="ko-KR" altLang="en-US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채널을 운영하면서 </a:t>
                      </a:r>
                      <a:r>
                        <a:rPr lang="ko-KR" altLang="en-US" sz="1100" b="0" dirty="0" err="1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치지직으로</a:t>
                      </a:r>
                      <a:r>
                        <a:rPr lang="ko-KR" altLang="en-US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생방송을 진행하는 인터넷 방송인</a:t>
                      </a:r>
                      <a:endParaRPr lang="en-US" altLang="ko-KR" sz="11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1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사용 가능한 음원 증가</a:t>
                      </a:r>
                      <a:endParaRPr lang="en-US" altLang="ko-KR" sz="11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 </a:t>
                      </a:r>
                      <a:r>
                        <a:rPr lang="en-US" altLang="ko-KR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-</a:t>
                      </a:r>
                      <a:r>
                        <a:rPr lang="ko-KR" altLang="en-US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저작권 있는 음악</a:t>
                      </a:r>
                      <a:r>
                        <a:rPr lang="ko-KR" altLang="en-US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의 수가 전체 음악의 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  <a:highlight>
                            <a:srgbClr val="FFFF00"/>
                          </a:highlight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90~95%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이상</a:t>
                      </a:r>
                      <a:r>
                        <a:rPr lang="ko-KR" altLang="en-US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을 차지</a:t>
                      </a:r>
                      <a:endParaRPr lang="en-US" altLang="ko-KR" sz="11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 </a:t>
                      </a:r>
                      <a:r>
                        <a:rPr lang="en-US" altLang="ko-KR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-</a:t>
                      </a:r>
                      <a:r>
                        <a:rPr lang="ko-KR" altLang="en-US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저작권 문제 해결로 인해 방송 전 편집 이후에도 사용할 수 있는 음원 증가</a:t>
                      </a:r>
                      <a:endParaRPr lang="en-US" altLang="ko-KR" sz="11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3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 startAt="2"/>
                      </a:pPr>
                      <a:r>
                        <a:rPr lang="ko-KR" altLang="en-US" sz="11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편집 시간 절약</a:t>
                      </a:r>
                      <a:endParaRPr lang="en-US" altLang="ko-KR" sz="11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 </a:t>
                      </a:r>
                      <a:r>
                        <a:rPr lang="en-US" altLang="ko-KR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-</a:t>
                      </a:r>
                      <a:r>
                        <a:rPr lang="ko-KR" altLang="en-US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저작권 없는 음원을 찾는데 소요되는 시간 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  <a:highlight>
                            <a:srgbClr val="FFFF00"/>
                          </a:highlight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1~2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  <a:highlight>
                            <a:srgbClr val="FFFF00"/>
                          </a:highlight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시간</a:t>
                      </a:r>
                      <a:r>
                        <a:rPr lang="ko-KR" altLang="en-US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절약</a:t>
                      </a:r>
                      <a:endParaRPr lang="en-US" altLang="ko-KR" sz="11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 </a:t>
                      </a:r>
                      <a:r>
                        <a:rPr lang="en-US" altLang="ko-KR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-</a:t>
                      </a:r>
                      <a:r>
                        <a:rPr lang="ko-KR" altLang="en-US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자동 추천 시스템을 통해 음악 </a:t>
                      </a:r>
                      <a:r>
                        <a:rPr lang="en-US" altLang="ko-KR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/</a:t>
                      </a:r>
                      <a:r>
                        <a:rPr lang="ko-KR" altLang="en-US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효과음 준비 소요 시간이 사라짐 </a:t>
                      </a:r>
                      <a:endParaRPr lang="en-US" altLang="ko-KR" sz="11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3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 startAt="3"/>
                      </a:pPr>
                      <a:r>
                        <a:rPr lang="ko-KR" altLang="en-US" sz="11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편집 후 활용 영상 증가</a:t>
                      </a:r>
                      <a:endParaRPr lang="en-US" altLang="ko-KR" sz="11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 </a:t>
                      </a:r>
                      <a:r>
                        <a:rPr lang="en-US" altLang="ko-KR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-</a:t>
                      </a:r>
                      <a:r>
                        <a:rPr lang="ko-KR" altLang="en-US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저작권 문제 해결로 실시간이 아닌 편집 후 활용 영상 </a:t>
                      </a:r>
                      <a:r>
                        <a:rPr lang="en-US" altLang="ko-KR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(Ex. </a:t>
                      </a:r>
                      <a:r>
                        <a:rPr lang="ko-KR" altLang="en-US" sz="1100" b="0" dirty="0" err="1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다시보기</a:t>
                      </a:r>
                      <a:r>
                        <a:rPr lang="en-US" altLang="ko-KR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)</a:t>
                      </a:r>
                      <a:r>
                        <a:rPr lang="ko-KR" altLang="en-US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증가</a:t>
                      </a:r>
                      <a:endParaRPr lang="en-US" altLang="ko-KR" sz="11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3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 startAt="4"/>
                      </a:pPr>
                      <a:r>
                        <a:rPr lang="ko-KR" altLang="en-US" sz="11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시청자 만족도 증가</a:t>
                      </a:r>
                      <a:endParaRPr lang="en-US" altLang="ko-KR" sz="11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 </a:t>
                      </a:r>
                      <a:r>
                        <a:rPr lang="en-US" altLang="ko-KR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-</a:t>
                      </a:r>
                      <a:r>
                        <a:rPr lang="ko-KR" altLang="en-US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방송 퀄리티의 증가로 시청자 만족도 상승</a:t>
                      </a:r>
                      <a:endParaRPr lang="en-US" altLang="ko-KR" sz="11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2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 startAt="5"/>
                      </a:pPr>
                      <a:r>
                        <a:rPr lang="ko-KR" altLang="en-US" sz="11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맞춤형 실시간 방송을 통해 편의성의 증대</a:t>
                      </a:r>
                      <a:endParaRPr lang="en-US" altLang="ko-KR" sz="11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 </a:t>
                      </a:r>
                      <a:r>
                        <a:rPr lang="en-US" altLang="ko-KR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-</a:t>
                      </a:r>
                      <a:r>
                        <a:rPr lang="ko-KR" altLang="en-US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개인 맞춤형 학습을 통해 실시간 방송 중 자신에게 맞춤형 음악 </a:t>
                      </a:r>
                      <a:r>
                        <a:rPr lang="en-US" altLang="ko-KR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/</a:t>
                      </a:r>
                      <a:r>
                        <a:rPr lang="ko-KR" altLang="en-US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효과음 재생 편의 제공</a:t>
                      </a:r>
                      <a:endParaRPr lang="en-US" altLang="ko-KR" sz="11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811441"/>
                  </a:ext>
                </a:extLst>
              </a:tr>
              <a:tr h="1221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2</a:t>
                      </a:r>
                      <a:endParaRPr lang="ko-KR" altLang="en-US" sz="9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치지직</a:t>
                      </a:r>
                      <a:r>
                        <a:rPr lang="ko-KR" altLang="en-US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방송인의 </a:t>
                      </a:r>
                      <a:r>
                        <a:rPr lang="en-US" altLang="ko-KR" sz="1100" b="0" dirty="0" err="1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Youtube</a:t>
                      </a:r>
                      <a:r>
                        <a:rPr lang="ko-KR" altLang="en-US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편집자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1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편집 시간 절약</a:t>
                      </a:r>
                      <a:endParaRPr lang="en-US" altLang="ko-KR" sz="11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 </a:t>
                      </a:r>
                      <a:r>
                        <a:rPr lang="en-US" altLang="ko-KR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-</a:t>
                      </a:r>
                      <a:r>
                        <a:rPr lang="ko-KR" altLang="en-US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방송인의 평균 방송 시간 </a:t>
                      </a:r>
                      <a:r>
                        <a:rPr lang="en-US" altLang="ko-KR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:</a:t>
                      </a:r>
                      <a:r>
                        <a:rPr lang="ko-KR" altLang="en-US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  <a:highlight>
                            <a:srgbClr val="FFFF00"/>
                          </a:highlight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10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  <a:highlight>
                            <a:srgbClr val="FFFF00"/>
                          </a:highlight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시간</a:t>
                      </a:r>
                      <a:endParaRPr lang="en-US" altLang="ko-KR" sz="1100" b="1" dirty="0">
                        <a:solidFill>
                          <a:srgbClr val="C00000"/>
                        </a:solidFill>
                        <a:highlight>
                          <a:srgbClr val="FFFF00"/>
                        </a:highlight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marL="628650" lvl="1" indent="-171450" algn="l" latinLnBrk="1">
                        <a:buFont typeface="Wingdings" pitchFamily="2" charset="2"/>
                        <a:buChar char="ü"/>
                      </a:pPr>
                      <a:r>
                        <a:rPr lang="ko-KR" altLang="en-US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기존 방식 </a:t>
                      </a:r>
                      <a:r>
                        <a:rPr lang="en-US" altLang="ko-KR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:</a:t>
                      </a:r>
                      <a:r>
                        <a:rPr lang="ko-KR" altLang="en-US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생방송 전체를 지켜보며 편집점을 기록</a:t>
                      </a:r>
                      <a:endParaRPr lang="en-US" altLang="ko-KR" sz="11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marL="628650" lvl="1" indent="-171450" algn="l" latinLnBrk="1">
                        <a:buFont typeface="Wingdings" pitchFamily="2" charset="2"/>
                        <a:buChar char="ü"/>
                      </a:pPr>
                      <a:r>
                        <a:rPr lang="ko-KR" altLang="en-US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원본 </a:t>
                      </a:r>
                      <a:r>
                        <a:rPr lang="en-US" altLang="ko-KR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30~50</a:t>
                      </a:r>
                      <a:r>
                        <a:rPr lang="ko-KR" altLang="en-US" sz="1100" b="0" dirty="0" err="1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분짜리</a:t>
                      </a:r>
                      <a:r>
                        <a:rPr lang="ko-KR" altLang="en-US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영상을 </a:t>
                      </a:r>
                      <a:r>
                        <a:rPr lang="en-US" altLang="ko-KR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10</a:t>
                      </a:r>
                      <a:r>
                        <a:rPr lang="ko-KR" altLang="en-US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분으로 편집하는 데 소요 시간</a:t>
                      </a:r>
                      <a:endParaRPr lang="en-US" altLang="ko-KR" sz="11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marL="1143000" lvl="2" indent="-228600" algn="l" latinLnBrk="1">
                        <a:buFont typeface="+mj-ea"/>
                        <a:buAutoNum type="circleNumDbPlain"/>
                      </a:pPr>
                      <a:r>
                        <a:rPr lang="ko-KR" altLang="en-US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엄청 빠를 때 </a:t>
                      </a:r>
                      <a:r>
                        <a:rPr lang="en-US" altLang="ko-KR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:</a:t>
                      </a:r>
                      <a:r>
                        <a:rPr lang="ko-KR" altLang="en-US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</a:t>
                      </a:r>
                      <a:r>
                        <a:rPr lang="en-US" altLang="ko-KR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6~7</a:t>
                      </a:r>
                      <a:r>
                        <a:rPr lang="ko-KR" altLang="en-US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시간</a:t>
                      </a:r>
                      <a:endParaRPr lang="en-US" altLang="ko-KR" sz="11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marL="1143000" lvl="2" indent="-228600" algn="l" latinLnBrk="1">
                        <a:buFont typeface="+mj-ea"/>
                        <a:buAutoNum type="circleNumDbPlain"/>
                      </a:pPr>
                      <a:r>
                        <a:rPr lang="ko-KR" altLang="en-US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길 때 </a:t>
                      </a:r>
                      <a:r>
                        <a:rPr lang="en-US" altLang="ko-KR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:</a:t>
                      </a:r>
                      <a:r>
                        <a:rPr lang="ko-KR" altLang="en-US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</a:t>
                      </a:r>
                      <a:r>
                        <a:rPr lang="en-US" altLang="ko-KR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10~11</a:t>
                      </a:r>
                      <a:r>
                        <a:rPr lang="ko-KR" altLang="en-US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시간</a:t>
                      </a:r>
                      <a:endParaRPr lang="en-US" altLang="ko-KR" sz="11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 </a:t>
                      </a:r>
                      <a:r>
                        <a:rPr lang="en-US" altLang="ko-KR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-</a:t>
                      </a:r>
                      <a:r>
                        <a:rPr lang="ko-KR" altLang="en-US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생방송 편집 시간 절약 </a:t>
                      </a:r>
                      <a:r>
                        <a:rPr lang="en-US" altLang="ko-KR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:</a:t>
                      </a:r>
                      <a:r>
                        <a:rPr lang="ko-KR" altLang="en-US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저작권 있는 음악의 편집점을 기록하고 이를 편집할 필요가 없음</a:t>
                      </a:r>
                      <a:r>
                        <a:rPr lang="en-US" altLang="ko-KR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563943"/>
                  </a:ext>
                </a:extLst>
              </a:tr>
              <a:tr h="7752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3</a:t>
                      </a:r>
                      <a:endParaRPr lang="ko-KR" altLang="en-US" sz="9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치지직</a:t>
                      </a:r>
                      <a:r>
                        <a:rPr lang="ko-KR" altLang="en-US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플랫폼 담당자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업무량 감소</a:t>
                      </a:r>
                      <a:endParaRPr lang="en-US" altLang="ko-KR" sz="8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저작권이 해결된 음원만 사용하기 때문에 이를 검토할 업무량 감소</a:t>
                      </a:r>
                      <a:endParaRPr lang="en-US" altLang="ko-KR" sz="11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방송의 안정성 증가로 업무 피로도 감소 및 직장 안정성 확보</a:t>
                      </a:r>
                      <a:endParaRPr lang="en-US" altLang="ko-KR" sz="11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995060"/>
                  </a:ext>
                </a:extLst>
              </a:tr>
            </a:tbl>
          </a:graphicData>
        </a:graphic>
      </p:graphicFrame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097EFD4-AE6B-FB71-DC75-EABB80F080D9}"/>
              </a:ext>
            </a:extLst>
          </p:cNvPr>
          <p:cNvSpPr/>
          <p:nvPr/>
        </p:nvSpPr>
        <p:spPr>
          <a:xfrm>
            <a:off x="53790" y="47724"/>
            <a:ext cx="7121621" cy="593445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2400" b="1" spc="-120" dirty="0">
                <a:solidFill>
                  <a:schemeClr val="bg1"/>
                </a:solidFill>
                <a:latin typeface="jalnanGothic" panose="00000500000000000000" pitchFamily="50" charset="-127"/>
                <a:ea typeface="jalnanGothic" panose="00000500000000000000" pitchFamily="50" charset="-127"/>
              </a:rPr>
              <a:t>실습</a:t>
            </a:r>
            <a:r>
              <a:rPr lang="en-US" altLang="ko-KR" sz="2400" b="1" spc="-120" dirty="0">
                <a:solidFill>
                  <a:schemeClr val="bg1"/>
                </a:solidFill>
                <a:latin typeface="jalnanGothic" panose="00000500000000000000" pitchFamily="50" charset="-127"/>
                <a:ea typeface="jalnanGothic" panose="00000500000000000000" pitchFamily="50" charset="-127"/>
              </a:rPr>
              <a:t>. </a:t>
            </a:r>
            <a:r>
              <a:rPr lang="ko-KR" altLang="en-US" sz="2400" b="1" spc="-120" dirty="0">
                <a:solidFill>
                  <a:schemeClr val="bg1"/>
                </a:solidFill>
                <a:latin typeface="jalnanGothic" panose="00000500000000000000" pitchFamily="50" charset="-127"/>
                <a:ea typeface="jalnanGothic" panose="00000500000000000000" pitchFamily="50" charset="-127"/>
              </a:rPr>
              <a:t>비즈니스 모델 캔버스 작성 </a:t>
            </a:r>
            <a:r>
              <a:rPr lang="en-US" altLang="ko-KR" sz="2400" b="1" spc="-120" dirty="0">
                <a:solidFill>
                  <a:schemeClr val="bg1"/>
                </a:solidFill>
                <a:latin typeface="jalnanGothic" panose="00000500000000000000" pitchFamily="50" charset="-127"/>
                <a:ea typeface="jalnanGothic" panose="00000500000000000000" pitchFamily="50" charset="-127"/>
              </a:rPr>
              <a:t>VP - CS</a:t>
            </a:r>
            <a:r>
              <a:rPr lang="ko-KR" altLang="en-US" sz="2400" b="1" spc="-120" dirty="0">
                <a:solidFill>
                  <a:schemeClr val="bg1"/>
                </a:solidFill>
                <a:latin typeface="jalnanGothic" panose="00000500000000000000" pitchFamily="50" charset="-127"/>
                <a:ea typeface="jalnanGothic" panose="00000500000000000000" pitchFamily="50" charset="-127"/>
              </a:rPr>
              <a:t> </a:t>
            </a:r>
            <a:endParaRPr lang="en-US" altLang="ko-KR" sz="2400" b="1" spc="-120" dirty="0">
              <a:solidFill>
                <a:schemeClr val="bg1"/>
              </a:solidFill>
              <a:latin typeface="jalnanGothic" panose="00000500000000000000" pitchFamily="50" charset="-127"/>
              <a:ea typeface="jalnanGothic" panose="00000500000000000000" pitchFamily="50" charset="-127"/>
            </a:endParaRPr>
          </a:p>
        </p:txBody>
      </p:sp>
      <p:sp>
        <p:nvSpPr>
          <p:cNvPr id="7" name="사각형: 둥근 모서리 4">
            <a:extLst>
              <a:ext uri="{FF2B5EF4-FFF2-40B4-BE49-F238E27FC236}">
                <a16:creationId xmlns:a16="http://schemas.microsoft.com/office/drawing/2014/main" id="{4F7550F1-5232-348B-127F-A72285E5D351}"/>
              </a:ext>
            </a:extLst>
          </p:cNvPr>
          <p:cNvSpPr/>
          <p:nvPr/>
        </p:nvSpPr>
        <p:spPr>
          <a:xfrm>
            <a:off x="313004" y="697806"/>
            <a:ext cx="1543288" cy="32723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아이템 소개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1B3722-10CE-D104-FF90-B56686396FC7}"/>
              </a:ext>
            </a:extLst>
          </p:cNvPr>
          <p:cNvSpPr txBox="1"/>
          <p:nvPr/>
        </p:nvSpPr>
        <p:spPr>
          <a:xfrm>
            <a:off x="2234751" y="711756"/>
            <a:ext cx="49406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아이템 명 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: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개인 방송 음향 편집 </a:t>
            </a:r>
            <a:r>
              <a:rPr lang="ko-KR" altLang="en-US" sz="16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서포팅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도구 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-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</a:t>
            </a:r>
            <a:r>
              <a:rPr lang="ko-KR" altLang="en-US" sz="16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파밧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3797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B410394F-3941-E550-246E-F4BA5F369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421045"/>
              </p:ext>
            </p:extLst>
          </p:nvPr>
        </p:nvGraphicFramePr>
        <p:xfrm>
          <a:off x="309282" y="1120897"/>
          <a:ext cx="11604812" cy="5409211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619331">
                  <a:extLst>
                    <a:ext uri="{9D8B030D-6E8A-4147-A177-3AD203B41FA5}">
                      <a16:colId xmlns:a16="http://schemas.microsoft.com/office/drawing/2014/main" val="1654926840"/>
                    </a:ext>
                  </a:extLst>
                </a:gridCol>
                <a:gridCol w="3360999">
                  <a:extLst>
                    <a:ext uri="{9D8B030D-6E8A-4147-A177-3AD203B41FA5}">
                      <a16:colId xmlns:a16="http://schemas.microsoft.com/office/drawing/2014/main" val="3808280320"/>
                    </a:ext>
                  </a:extLst>
                </a:gridCol>
                <a:gridCol w="1954170">
                  <a:extLst>
                    <a:ext uri="{9D8B030D-6E8A-4147-A177-3AD203B41FA5}">
                      <a16:colId xmlns:a16="http://schemas.microsoft.com/office/drawing/2014/main" val="4202445578"/>
                    </a:ext>
                  </a:extLst>
                </a:gridCol>
                <a:gridCol w="5670312">
                  <a:extLst>
                    <a:ext uri="{9D8B030D-6E8A-4147-A177-3AD203B41FA5}">
                      <a16:colId xmlns:a16="http://schemas.microsoft.com/office/drawing/2014/main" val="2793952829"/>
                    </a:ext>
                  </a:extLst>
                </a:gridCol>
              </a:tblGrid>
              <a:tr h="6836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595959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연번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rgbClr val="595959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고객 관계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595959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채널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>
                          <a:solidFill>
                            <a:srgbClr val="595959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수익원</a:t>
                      </a:r>
                      <a:endParaRPr lang="ko-KR" altLang="en-US" sz="900" b="1" dirty="0">
                        <a:solidFill>
                          <a:srgbClr val="595959"/>
                        </a:solidFill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100292"/>
                  </a:ext>
                </a:extLst>
              </a:tr>
              <a:tr h="47255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 err="1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Youtube</a:t>
                      </a:r>
                      <a:r>
                        <a:rPr lang="ko-KR" altLang="en-US" sz="1300" b="1" dirty="0" err="1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를</a:t>
                      </a:r>
                      <a:r>
                        <a:rPr lang="ko-KR" altLang="en-US" sz="1300" b="1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동시에 운영하는 </a:t>
                      </a:r>
                      <a:endParaRPr lang="en-US" altLang="ko-KR" sz="1300" b="1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dirty="0" err="1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치지직</a:t>
                      </a:r>
                      <a:r>
                        <a:rPr lang="ko-KR" altLang="en-US" sz="1300" b="1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방송인 및 편집자</a:t>
                      </a:r>
                      <a:endParaRPr lang="en-US" altLang="ko-KR" sz="1300" b="1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3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3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GET : </a:t>
                      </a:r>
                      <a:r>
                        <a:rPr lang="ko-KR" altLang="en-US" sz="13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앱 다운로드시 기능 한 달 무료 체험</a:t>
                      </a:r>
                      <a:br>
                        <a:rPr lang="en-US" altLang="ko-KR" sz="13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</a:br>
                      <a:r>
                        <a:rPr lang="en-US" altLang="ko-KR" sz="12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전문 방송 세팅 </a:t>
                      </a:r>
                      <a:r>
                        <a:rPr lang="en-US" altLang="ko-KR" sz="12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/</a:t>
                      </a:r>
                      <a:r>
                        <a:rPr lang="ko-KR" altLang="en-US" sz="12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</a:t>
                      </a:r>
                      <a:r>
                        <a:rPr lang="en-US" altLang="ko-KR" sz="12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SW </a:t>
                      </a:r>
                      <a:r>
                        <a:rPr lang="ko-KR" altLang="en-US" sz="12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리뷰</a:t>
                      </a:r>
                      <a:r>
                        <a:rPr lang="en-US" altLang="ko-KR" sz="12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)</a:t>
                      </a:r>
                      <a:r>
                        <a:rPr lang="ko-KR" altLang="en-US" sz="12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</a:t>
                      </a:r>
                      <a:r>
                        <a:rPr lang="ko-KR" altLang="en-US" sz="1200" b="0" dirty="0" err="1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인플루언서</a:t>
                      </a:r>
                      <a:r>
                        <a:rPr lang="ko-KR" altLang="en-US" sz="12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마케팅</a:t>
                      </a:r>
                      <a:endParaRPr lang="en-US" altLang="ko-KR" sz="12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3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3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KEEP :</a:t>
                      </a:r>
                      <a:r>
                        <a:rPr lang="ko-KR" altLang="en-US" sz="13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월 구독 서비스</a:t>
                      </a:r>
                      <a:br>
                        <a:rPr lang="en-US" altLang="ko-KR" sz="13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</a:br>
                      <a:r>
                        <a:rPr lang="ko-KR" altLang="en-US" sz="13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          피드백 작성 시 포인트</a:t>
                      </a:r>
                      <a:br>
                        <a:rPr lang="en-US" altLang="ko-KR" sz="13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</a:br>
                      <a:r>
                        <a:rPr lang="en-US" altLang="ko-KR" sz="13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3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GROW :</a:t>
                      </a:r>
                      <a:r>
                        <a:rPr lang="ko-KR" altLang="en-US" sz="13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지인 추천 시 포인트 또는 할인 쿠폰   </a:t>
                      </a:r>
                      <a:br>
                        <a:rPr lang="en-US" altLang="ko-KR" sz="13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</a:br>
                      <a:r>
                        <a:rPr lang="ko-KR" altLang="en-US" sz="13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            제공</a:t>
                      </a:r>
                      <a:endParaRPr lang="en-US" altLang="ko-KR" sz="13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&lt;</a:t>
                      </a:r>
                      <a:r>
                        <a:rPr lang="ko-KR" altLang="en-US" sz="1300" b="1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온라인 유통 채널 </a:t>
                      </a:r>
                      <a:r>
                        <a:rPr lang="en-US" altLang="ko-KR" sz="1300" b="1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&gt;</a:t>
                      </a:r>
                    </a:p>
                    <a:p>
                      <a:pPr algn="ctr" latinLnBrk="1"/>
                      <a:endParaRPr lang="en-US" altLang="ko-KR" sz="1300" b="1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3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앱 스토어 플랫폼</a:t>
                      </a:r>
                      <a:endParaRPr lang="en-US" altLang="ko-KR" sz="13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algn="ctr" latinLnBrk="1"/>
                      <a:endParaRPr lang="en-US" altLang="ko-KR" sz="13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3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자체 사이트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algn="ctr" latinLnBrk="1"/>
                      <a:endParaRPr lang="en-US" altLang="ko-KR" sz="13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3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현재 저작권 없는 음악 사이트 월 구독료 </a:t>
                      </a:r>
                      <a:r>
                        <a:rPr lang="en-US" altLang="ko-KR" sz="13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18,900</a:t>
                      </a:r>
                      <a:r>
                        <a:rPr lang="ko-KR" altLang="en-US" sz="13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원</a:t>
                      </a:r>
                      <a:r>
                        <a:rPr lang="en-US" altLang="ko-KR" sz="13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,</a:t>
                      </a:r>
                      <a:r>
                        <a:rPr lang="ko-KR" altLang="en-US" sz="13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연간 이용료 </a:t>
                      </a:r>
                      <a:r>
                        <a:rPr lang="en-US" altLang="ko-KR" sz="13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121,000</a:t>
                      </a:r>
                      <a:r>
                        <a:rPr lang="ko-KR" altLang="en-US" sz="13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원</a:t>
                      </a:r>
                      <a:endParaRPr lang="en-US" altLang="ko-KR" sz="13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algn="ctr" latinLnBrk="1"/>
                      <a:endParaRPr lang="en-US" altLang="ko-KR" sz="13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월간 </a:t>
                      </a:r>
                      <a:r>
                        <a:rPr lang="en-US" altLang="ko-KR" sz="1400" b="1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/</a:t>
                      </a:r>
                      <a:r>
                        <a:rPr lang="ko-KR" altLang="en-US" sz="1400" b="1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연간 구독 서비스</a:t>
                      </a:r>
                      <a:endParaRPr lang="en-US" altLang="ko-KR" sz="1400" b="1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3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월 구독료 </a:t>
                      </a:r>
                      <a:r>
                        <a:rPr lang="en-US" altLang="ko-KR" sz="13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300,000</a:t>
                      </a:r>
                      <a:r>
                        <a:rPr lang="ko-KR" altLang="en-US" sz="13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원</a:t>
                      </a:r>
                      <a:endParaRPr lang="en-US" altLang="ko-KR" sz="13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3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연간 이용료 </a:t>
                      </a:r>
                      <a:r>
                        <a:rPr lang="en-US" altLang="ko-KR" sz="13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3,000,000</a:t>
                      </a:r>
                      <a:r>
                        <a:rPr lang="ko-KR" altLang="en-US" sz="13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원</a:t>
                      </a:r>
                      <a:endParaRPr lang="en-US" altLang="ko-KR" sz="13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algn="ctr" latinLnBrk="1"/>
                      <a:endParaRPr lang="en-US" altLang="ko-KR" sz="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3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한 계정 당 </a:t>
                      </a:r>
                      <a:r>
                        <a:rPr lang="en-US" altLang="ko-KR" sz="13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2</a:t>
                      </a:r>
                      <a:r>
                        <a:rPr lang="ko-KR" altLang="en-US" sz="13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대의 지원되는 디바이스에서 사용 가능</a:t>
                      </a:r>
                      <a:endParaRPr lang="en-US" altLang="ko-KR" sz="13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3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추가 회원으로 등록할 수 있는 옵션 제공 </a:t>
                      </a:r>
                      <a:r>
                        <a:rPr lang="en-US" altLang="ko-KR" sz="13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(</a:t>
                      </a:r>
                      <a:r>
                        <a:rPr lang="ko-KR" altLang="en-US" sz="13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명 당 </a:t>
                      </a:r>
                      <a:r>
                        <a:rPr lang="en-US" altLang="ko-KR" sz="13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10</a:t>
                      </a:r>
                      <a:r>
                        <a:rPr lang="ko-KR" altLang="en-US" sz="13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만 원</a:t>
                      </a:r>
                      <a:r>
                        <a:rPr lang="en-US" altLang="ko-KR" sz="13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)</a:t>
                      </a:r>
                    </a:p>
                    <a:p>
                      <a:pPr algn="ctr" latinLnBrk="1"/>
                      <a:endParaRPr lang="en-US" altLang="ko-KR" sz="13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algn="ctr" latinLnBrk="1"/>
                      <a:endParaRPr lang="en-US" altLang="ko-KR" sz="13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algn="ctr" latinLnBrk="1"/>
                      <a:endParaRPr lang="en-US" altLang="ko-KR" sz="13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algn="ctr" latinLnBrk="1"/>
                      <a:endParaRPr lang="en-US" altLang="ko-KR" sz="13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algn="ctr" latinLnBrk="1"/>
                      <a:endParaRPr lang="en-US" altLang="ko-KR" sz="13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algn="ctr" latinLnBrk="1"/>
                      <a:endParaRPr lang="en-US" altLang="ko-KR" sz="13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algn="ctr" latinLnBrk="1"/>
                      <a:endParaRPr lang="en-US" altLang="ko-KR" sz="13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algn="ctr" latinLnBrk="1"/>
                      <a:endParaRPr lang="en-US" altLang="ko-KR" sz="13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algn="ctr" latinLnBrk="1"/>
                      <a:endParaRPr lang="en-US" altLang="ko-KR" sz="13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algn="ctr" latinLnBrk="1"/>
                      <a:endParaRPr lang="en-US" altLang="ko-KR" sz="13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3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토크 컨텐츠 진행 방송인 수 약 </a:t>
                      </a:r>
                      <a:r>
                        <a:rPr lang="en-US" altLang="ko-KR" sz="13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1,200</a:t>
                      </a:r>
                      <a:r>
                        <a:rPr lang="ko-KR" altLang="en-US" sz="13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명 이상 </a:t>
                      </a:r>
                      <a:endParaRPr lang="en-US" altLang="ko-KR" sz="13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3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10%</a:t>
                      </a:r>
                      <a:r>
                        <a:rPr lang="ko-KR" altLang="en-US" sz="13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구독했을 때의 월 수익 </a:t>
                      </a:r>
                      <a:r>
                        <a:rPr lang="en-US" altLang="ko-KR" sz="13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:</a:t>
                      </a:r>
                      <a:r>
                        <a:rPr lang="ko-KR" altLang="en-US" sz="13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</a:t>
                      </a:r>
                      <a:r>
                        <a:rPr lang="en-US" altLang="ko-KR" sz="13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3,600</a:t>
                      </a:r>
                      <a:r>
                        <a:rPr lang="ko-KR" altLang="en-US" sz="13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만 원</a:t>
                      </a:r>
                      <a:endParaRPr lang="en-US" altLang="ko-KR" sz="13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algn="ctr" latinLnBrk="1"/>
                      <a:endParaRPr lang="en-US" altLang="ko-KR" sz="13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algn="ctr" latinLnBrk="1"/>
                      <a:endParaRPr lang="ko-KR" altLang="en-US" sz="13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811441"/>
                  </a:ext>
                </a:extLst>
              </a:tr>
            </a:tbl>
          </a:graphicData>
        </a:graphic>
      </p:graphicFrame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097EFD4-AE6B-FB71-DC75-EABB80F080D9}"/>
              </a:ext>
            </a:extLst>
          </p:cNvPr>
          <p:cNvSpPr/>
          <p:nvPr/>
        </p:nvSpPr>
        <p:spPr>
          <a:xfrm>
            <a:off x="53790" y="47724"/>
            <a:ext cx="7121621" cy="593445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2400" b="1" spc="-120" dirty="0">
                <a:solidFill>
                  <a:schemeClr val="bg1"/>
                </a:solidFill>
                <a:latin typeface="jalnanGothic" panose="00000500000000000000" pitchFamily="50" charset="-127"/>
                <a:ea typeface="jalnanGothic" panose="00000500000000000000" pitchFamily="50" charset="-127"/>
              </a:rPr>
              <a:t>실습</a:t>
            </a:r>
            <a:r>
              <a:rPr lang="en-US" altLang="ko-KR" sz="2400" b="1" spc="-120" dirty="0">
                <a:solidFill>
                  <a:schemeClr val="bg1"/>
                </a:solidFill>
                <a:latin typeface="jalnanGothic" panose="00000500000000000000" pitchFamily="50" charset="-127"/>
                <a:ea typeface="jalnanGothic" panose="00000500000000000000" pitchFamily="50" charset="-127"/>
              </a:rPr>
              <a:t>. </a:t>
            </a:r>
            <a:r>
              <a:rPr lang="ko-KR" altLang="en-US" sz="2400" b="1" spc="-120" dirty="0">
                <a:solidFill>
                  <a:schemeClr val="bg1"/>
                </a:solidFill>
                <a:latin typeface="jalnanGothic" panose="00000500000000000000" pitchFamily="50" charset="-127"/>
                <a:ea typeface="jalnanGothic" panose="00000500000000000000" pitchFamily="50" charset="-127"/>
              </a:rPr>
              <a:t>비즈니스 모델 캔버스 작성 </a:t>
            </a:r>
            <a:r>
              <a:rPr lang="en-US" altLang="ko-KR" sz="2400" b="1" spc="-120" dirty="0">
                <a:solidFill>
                  <a:schemeClr val="bg1"/>
                </a:solidFill>
                <a:latin typeface="jalnanGothic" panose="00000500000000000000" pitchFamily="50" charset="-127"/>
                <a:ea typeface="jalnanGothic" panose="00000500000000000000" pitchFamily="50" charset="-127"/>
              </a:rPr>
              <a:t> </a:t>
            </a:r>
          </a:p>
        </p:txBody>
      </p:sp>
      <p:sp>
        <p:nvSpPr>
          <p:cNvPr id="7" name="사각형: 둥근 모서리 4">
            <a:extLst>
              <a:ext uri="{FF2B5EF4-FFF2-40B4-BE49-F238E27FC236}">
                <a16:creationId xmlns:a16="http://schemas.microsoft.com/office/drawing/2014/main" id="{48C6EDCF-8C62-E989-233A-C9D62E54C143}"/>
              </a:ext>
            </a:extLst>
          </p:cNvPr>
          <p:cNvSpPr/>
          <p:nvPr/>
        </p:nvSpPr>
        <p:spPr>
          <a:xfrm>
            <a:off x="313004" y="697806"/>
            <a:ext cx="1543288" cy="32723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아이템 소개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71F596-464D-F1F6-7012-F79C2EF5AA9C}"/>
              </a:ext>
            </a:extLst>
          </p:cNvPr>
          <p:cNvSpPr txBox="1"/>
          <p:nvPr/>
        </p:nvSpPr>
        <p:spPr>
          <a:xfrm>
            <a:off x="2234751" y="711756"/>
            <a:ext cx="49406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아이템 명 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: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개인 방송 음향 편집 </a:t>
            </a:r>
            <a:r>
              <a:rPr lang="ko-KR" altLang="en-US" sz="16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서포팅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도구 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-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</a:t>
            </a:r>
            <a:r>
              <a:rPr lang="ko-KR" altLang="en-US" sz="16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파밧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8493133-028E-FFCA-7A43-BAEC8A3C7C0C}"/>
              </a:ext>
            </a:extLst>
          </p:cNvPr>
          <p:cNvGrpSpPr/>
          <p:nvPr/>
        </p:nvGrpSpPr>
        <p:grpSpPr>
          <a:xfrm>
            <a:off x="6326908" y="3897744"/>
            <a:ext cx="5555810" cy="1579419"/>
            <a:chOff x="6326909" y="3971636"/>
            <a:chExt cx="5555810" cy="157941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3037EFF-CCC3-4B6F-CE90-D4C674DB9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26909" y="3971636"/>
              <a:ext cx="5555810" cy="1579419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22327E9-4341-9AC2-5BAD-A66E7F522E85}"/>
                </a:ext>
              </a:extLst>
            </p:cNvPr>
            <p:cNvSpPr/>
            <p:nvPr/>
          </p:nvSpPr>
          <p:spPr>
            <a:xfrm>
              <a:off x="9485746" y="4211782"/>
              <a:ext cx="480291" cy="249382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C26A6AB-4CF2-C0AC-3060-AD41C70C038F}"/>
                </a:ext>
              </a:extLst>
            </p:cNvPr>
            <p:cNvSpPr/>
            <p:nvPr/>
          </p:nvSpPr>
          <p:spPr>
            <a:xfrm>
              <a:off x="9485745" y="5287819"/>
              <a:ext cx="480291" cy="249382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0E21F40-5894-D140-F2F0-478C1A5C0679}"/>
                </a:ext>
              </a:extLst>
            </p:cNvPr>
            <p:cNvSpPr/>
            <p:nvPr/>
          </p:nvSpPr>
          <p:spPr>
            <a:xfrm>
              <a:off x="6562437" y="4211782"/>
              <a:ext cx="480291" cy="249382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F0992D1-D9B6-0D6C-CFC2-A96D0E8FFB70}"/>
                </a:ext>
              </a:extLst>
            </p:cNvPr>
            <p:cNvSpPr/>
            <p:nvPr/>
          </p:nvSpPr>
          <p:spPr>
            <a:xfrm>
              <a:off x="6534728" y="5287819"/>
              <a:ext cx="480291" cy="249382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59876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11">
            <a:extLst>
              <a:ext uri="{FF2B5EF4-FFF2-40B4-BE49-F238E27FC236}">
                <a16:creationId xmlns:a16="http://schemas.microsoft.com/office/drawing/2014/main" id="{D7053141-1139-B40D-5384-C3F0C0896BD4}"/>
              </a:ext>
            </a:extLst>
          </p:cNvPr>
          <p:cNvSpPr/>
          <p:nvPr/>
        </p:nvSpPr>
        <p:spPr>
          <a:xfrm>
            <a:off x="304800" y="1107453"/>
            <a:ext cx="11631706" cy="1507252"/>
          </a:xfrm>
          <a:prstGeom prst="roundRect">
            <a:avLst>
              <a:gd name="adj" fmla="val 4302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en-US" altLang="ko-KR" sz="1200" i="1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 marL="93663" indent="-93663">
              <a:buFont typeface="Arial" panose="020B0604020202020204" pitchFamily="34" charset="0"/>
              <a:buChar char="•"/>
              <a:defRPr/>
            </a:pPr>
            <a:r>
              <a:rPr lang="en-US" altLang="ko-KR" sz="1200" i="1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</a:t>
            </a:r>
          </a:p>
          <a:p>
            <a:pPr marL="93663" indent="-93663">
              <a:buFont typeface="Arial" panose="020B0604020202020204" pitchFamily="34" charset="0"/>
              <a:buChar char="•"/>
              <a:defRPr/>
            </a:pPr>
            <a:endParaRPr lang="ko-KR" altLang="en-US" sz="1200" i="1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B410394F-3941-E550-246E-F4BA5F369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630714"/>
              </p:ext>
            </p:extLst>
          </p:nvPr>
        </p:nvGraphicFramePr>
        <p:xfrm>
          <a:off x="309282" y="2743198"/>
          <a:ext cx="11604812" cy="4093033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619331">
                  <a:extLst>
                    <a:ext uri="{9D8B030D-6E8A-4147-A177-3AD203B41FA5}">
                      <a16:colId xmlns:a16="http://schemas.microsoft.com/office/drawing/2014/main" val="1654926840"/>
                    </a:ext>
                  </a:extLst>
                </a:gridCol>
                <a:gridCol w="5183075">
                  <a:extLst>
                    <a:ext uri="{9D8B030D-6E8A-4147-A177-3AD203B41FA5}">
                      <a16:colId xmlns:a16="http://schemas.microsoft.com/office/drawing/2014/main" val="3808280320"/>
                    </a:ext>
                  </a:extLst>
                </a:gridCol>
                <a:gridCol w="5802406">
                  <a:extLst>
                    <a:ext uri="{9D8B030D-6E8A-4147-A177-3AD203B41FA5}">
                      <a16:colId xmlns:a16="http://schemas.microsoft.com/office/drawing/2014/main" val="4202445578"/>
                    </a:ext>
                  </a:extLst>
                </a:gridCol>
              </a:tblGrid>
              <a:tr h="4376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595959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연번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rgbClr val="595959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핵심 자원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595959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핵심 활동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100292"/>
                  </a:ext>
                </a:extLst>
              </a:tr>
              <a:tr h="11342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1</a:t>
                      </a:r>
                      <a:endParaRPr lang="ko-KR" altLang="en-US" sz="9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물적 자원</a:t>
                      </a:r>
                      <a:endParaRPr lang="en-US" altLang="ko-KR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-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서버 및 클라우드 인프라 </a:t>
                      </a: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: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생방송과 영상 편집을 원활하게 처리할 수 있는 고성능 서버와 클라우드 인프라</a:t>
                      </a:r>
                      <a:endParaRPr lang="en-US" altLang="ko-KR" sz="9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-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개발 장비</a:t>
                      </a: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: 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개발자들이 사용할 고성능 컴퓨터</a:t>
                      </a: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, 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모니터</a:t>
                      </a: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, 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키보드</a:t>
                      </a: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, 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마우스 등의 개발 장비 </a:t>
                      </a:r>
                      <a:endParaRPr lang="en-US" altLang="ko-KR" sz="9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-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사무실 공간</a:t>
                      </a: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: 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팀이 모여서 일할 수 있는 사무실 공간</a:t>
                      </a:r>
                      <a:endParaRPr lang="en-US" altLang="ko-KR" sz="9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개발</a:t>
                      </a:r>
                      <a:endParaRPr lang="en-US" altLang="ko-KR" sz="9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- </a:t>
                      </a:r>
                      <a:r>
                        <a:rPr lang="en-US" altLang="ko-KR" sz="900" b="0" dirty="0" err="1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HyperCLOVA</a:t>
                      </a: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X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와 특허를 사용한 사용자 최적화 학습모델 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811441"/>
                  </a:ext>
                </a:extLst>
              </a:tr>
              <a:tr h="11342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2</a:t>
                      </a:r>
                      <a:endParaRPr lang="ko-KR" altLang="en-US" sz="9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인적 자원 </a:t>
                      </a:r>
                      <a:endParaRPr lang="en-US" altLang="ko-KR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-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개발자</a:t>
                      </a: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: 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소프트웨어 개발자 및 웹 개발자</a:t>
                      </a:r>
                      <a:endParaRPr lang="en-US" altLang="ko-KR" sz="9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-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디자이너</a:t>
                      </a: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: UI/UX 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디자이너 및 그래픽 디자이너</a:t>
                      </a:r>
                      <a:endParaRPr lang="en-US" altLang="ko-KR" sz="9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-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운영 및 지원 인력</a:t>
                      </a: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: 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고객 지원 및 서비스 운영을 담당할 인력</a:t>
                      </a:r>
                      <a:endParaRPr lang="en-US" altLang="ko-KR" sz="9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개인 데이터 수집 및 모델 고도화</a:t>
                      </a:r>
                      <a:endParaRPr lang="en-US" altLang="ko-KR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-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사용자 피드백</a:t>
                      </a: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, 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사용자 행동 데이터</a:t>
                      </a: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, 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기타 데이터 소스 수집 </a:t>
                      </a: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=&gt;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데이터 분석 </a:t>
                      </a: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=&gt;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업데이트 계획 수립 </a:t>
                      </a: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=&gt;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개발 및 테스트 </a:t>
                      </a:r>
                      <a:b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</a:b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  </a:t>
                      </a: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=&gt;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업데이트 배포 </a:t>
                      </a:r>
                      <a:endParaRPr lang="en-US" altLang="ko-KR" sz="9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2"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피드백을 통한 </a:t>
                      </a:r>
                      <a:r>
                        <a:rPr lang="en-US" altLang="ko-KR" sz="1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UI/UX </a:t>
                      </a:r>
                      <a:r>
                        <a:rPr lang="ko-KR" altLang="en-US" sz="1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개선</a:t>
                      </a:r>
                      <a:endParaRPr lang="en-US" altLang="ko-KR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-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사용자 피드백을 반영한 인터페이스 및 사용자 경험 개선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3"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정기적인 점검 및 모니터링 </a:t>
                      </a:r>
                      <a:endParaRPr lang="en-US" altLang="ko-KR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-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사용하는 성능</a:t>
                      </a: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,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안정성</a:t>
                      </a: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,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오류 등 정기적으로 모니터링하고 점검</a:t>
                      </a: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4"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신규 음원 및 자원 업데이트</a:t>
                      </a:r>
                      <a:endParaRPr lang="en-US" altLang="ko-KR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-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최신 음원 및 기타 자원의 주기적인 업데이트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563943"/>
                  </a:ext>
                </a:extLst>
              </a:tr>
              <a:tr h="11342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3</a:t>
                      </a:r>
                      <a:endParaRPr lang="ko-KR" altLang="en-US" sz="9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재무자원</a:t>
                      </a:r>
                      <a:endParaRPr lang="en-US" altLang="ko-KR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-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</a:t>
                      </a:r>
                      <a:r>
                        <a:rPr lang="ko-KR" altLang="en-US" sz="900" b="0" dirty="0" err="1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현금성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자산 </a:t>
                      </a: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: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</a:t>
                      </a: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1,500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만 원</a:t>
                      </a:r>
                      <a:endParaRPr lang="en-US" altLang="ko-KR" sz="9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검색엔진 </a:t>
                      </a:r>
                      <a:r>
                        <a:rPr lang="ko-KR" altLang="en-US" sz="10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메인화면</a:t>
                      </a:r>
                      <a:r>
                        <a:rPr lang="ko-KR" altLang="en-US" sz="1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웹 배너 광고 </a:t>
                      </a:r>
                      <a:r>
                        <a:rPr lang="en-US" altLang="ko-KR" sz="1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:</a:t>
                      </a:r>
                      <a:r>
                        <a:rPr lang="ko-KR" altLang="en-US" sz="1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롤링보드</a:t>
                      </a:r>
                      <a:r>
                        <a:rPr lang="en-US" altLang="ko-KR" sz="1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,</a:t>
                      </a:r>
                      <a:r>
                        <a:rPr lang="ko-KR" altLang="en-US" sz="1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</a:t>
                      </a:r>
                      <a:r>
                        <a:rPr lang="ko-KR" altLang="en-US" sz="10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비즈보드</a:t>
                      </a:r>
                      <a:r>
                        <a:rPr lang="ko-KR" altLang="en-US" sz="1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광고</a:t>
                      </a:r>
                      <a:endParaRPr lang="en-US" altLang="ko-KR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-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네이버와 같은 주요 검색엔진의 로그인 및 타임스퀘어 영역 하단에 노출되는 롤링보드에 광고 게재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-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카카오톡과 같은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소셜네트워크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플랫폼의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비즈보드에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광고 게재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2"/>
                        <a:tabLst/>
                        <a:defRPr/>
                      </a:pPr>
                      <a:r>
                        <a:rPr lang="ko-KR" altLang="en-US" sz="10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인플루언서</a:t>
                      </a:r>
                      <a:r>
                        <a:rPr lang="ko-KR" altLang="en-US" sz="1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협찬 바이럴 마케팅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-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</a:t>
                      </a:r>
                      <a:r>
                        <a:rPr lang="ko-KR" altLang="en-US" sz="900" b="0" dirty="0" err="1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치지직에서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활동하는 인터넷 방송인을 대상으로 방송 세팅 전문 </a:t>
                      </a:r>
                      <a:r>
                        <a:rPr lang="ko-KR" altLang="en-US" sz="900" b="0" dirty="0" err="1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인플루언서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협찬</a:t>
                      </a:r>
                      <a:endParaRPr lang="en-US" altLang="ko-KR" sz="9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3"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MCN</a:t>
                      </a:r>
                      <a:r>
                        <a:rPr lang="ko-KR" altLang="en-US" sz="1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의 </a:t>
                      </a:r>
                      <a:r>
                        <a:rPr lang="ko-KR" altLang="en-US" sz="10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치지직</a:t>
                      </a:r>
                      <a:r>
                        <a:rPr lang="ko-KR" altLang="en-US" sz="1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방송인 양성 프로그램</a:t>
                      </a:r>
                      <a:endParaRPr lang="en-US" altLang="ko-KR" sz="10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-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</a:t>
                      </a: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Multi-Channel Network (MCN)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에서 </a:t>
                      </a:r>
                      <a:r>
                        <a:rPr lang="ko-KR" altLang="en-US" sz="900" b="0" dirty="0" err="1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치지직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방송인 양성 프로그램의 필요 어플로 사용하게 함</a:t>
                      </a:r>
                      <a:endParaRPr lang="en-US" altLang="ko-KR" sz="9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108"/>
                  </a:ext>
                </a:extLst>
              </a:tr>
            </a:tbl>
          </a:graphicData>
        </a:graphic>
      </p:graphicFrame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097EFD4-AE6B-FB71-DC75-EABB80F080D9}"/>
              </a:ext>
            </a:extLst>
          </p:cNvPr>
          <p:cNvSpPr/>
          <p:nvPr/>
        </p:nvSpPr>
        <p:spPr>
          <a:xfrm>
            <a:off x="53790" y="47724"/>
            <a:ext cx="7121621" cy="593445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2400" b="1" spc="-120" dirty="0">
                <a:solidFill>
                  <a:schemeClr val="bg1"/>
                </a:solidFill>
                <a:latin typeface="jalnanGothic" panose="00000500000000000000" pitchFamily="50" charset="-127"/>
                <a:ea typeface="jalnanGothic" panose="00000500000000000000" pitchFamily="50" charset="-127"/>
              </a:rPr>
              <a:t>실습</a:t>
            </a:r>
            <a:r>
              <a:rPr lang="en-US" altLang="ko-KR" sz="2400" b="1" spc="-120" dirty="0">
                <a:solidFill>
                  <a:schemeClr val="bg1"/>
                </a:solidFill>
                <a:latin typeface="jalnanGothic" panose="00000500000000000000" pitchFamily="50" charset="-127"/>
                <a:ea typeface="jalnanGothic" panose="00000500000000000000" pitchFamily="50" charset="-127"/>
              </a:rPr>
              <a:t>. </a:t>
            </a:r>
            <a:r>
              <a:rPr lang="ko-KR" altLang="en-US" sz="2400" b="1" spc="-120" dirty="0">
                <a:solidFill>
                  <a:schemeClr val="bg1"/>
                </a:solidFill>
                <a:latin typeface="jalnanGothic" panose="00000500000000000000" pitchFamily="50" charset="-127"/>
                <a:ea typeface="jalnanGothic" panose="00000500000000000000" pitchFamily="50" charset="-127"/>
              </a:rPr>
              <a:t>비즈니스 모델 캔버스 작성 </a:t>
            </a:r>
            <a:r>
              <a:rPr lang="en-US" altLang="ko-KR" sz="2400" b="1" spc="-120" dirty="0">
                <a:solidFill>
                  <a:schemeClr val="bg1"/>
                </a:solidFill>
                <a:latin typeface="jalnanGothic" panose="00000500000000000000" pitchFamily="50" charset="-127"/>
                <a:ea typeface="jalnanGothic" panose="00000500000000000000" pitchFamily="50" charset="-127"/>
              </a:rPr>
              <a:t> </a:t>
            </a:r>
          </a:p>
        </p:txBody>
      </p:sp>
      <p:sp>
        <p:nvSpPr>
          <p:cNvPr id="7" name="사각형: 둥근 모서리 4">
            <a:extLst>
              <a:ext uri="{FF2B5EF4-FFF2-40B4-BE49-F238E27FC236}">
                <a16:creationId xmlns:a16="http://schemas.microsoft.com/office/drawing/2014/main" id="{C6662F44-4393-54E9-9E3B-0FA44B3067ED}"/>
              </a:ext>
            </a:extLst>
          </p:cNvPr>
          <p:cNvSpPr/>
          <p:nvPr/>
        </p:nvSpPr>
        <p:spPr>
          <a:xfrm>
            <a:off x="313004" y="697806"/>
            <a:ext cx="1543288" cy="32723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아이템 소개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395993-BFE3-3377-598A-7F8CD0481789}"/>
              </a:ext>
            </a:extLst>
          </p:cNvPr>
          <p:cNvSpPr txBox="1"/>
          <p:nvPr/>
        </p:nvSpPr>
        <p:spPr>
          <a:xfrm>
            <a:off x="2234751" y="711756"/>
            <a:ext cx="49406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아이템 명 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: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개인 방송 음향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편집 </a:t>
            </a:r>
            <a:r>
              <a:rPr lang="ko-KR" altLang="en-US" sz="16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서포팅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도구 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-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</a:t>
            </a:r>
            <a:r>
              <a:rPr lang="ko-KR" altLang="en-US" sz="16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파밧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482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4">
            <a:extLst>
              <a:ext uri="{FF2B5EF4-FFF2-40B4-BE49-F238E27FC236}">
                <a16:creationId xmlns:a16="http://schemas.microsoft.com/office/drawing/2014/main" id="{CF526CDE-0AD5-98F0-0A52-6BB2E6E58A9E}"/>
              </a:ext>
            </a:extLst>
          </p:cNvPr>
          <p:cNvSpPr/>
          <p:nvPr/>
        </p:nvSpPr>
        <p:spPr>
          <a:xfrm>
            <a:off x="313004" y="697806"/>
            <a:ext cx="1543288" cy="32723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아이템 소개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</p:txBody>
      </p:sp>
      <p:sp>
        <p:nvSpPr>
          <p:cNvPr id="3" name="사각형: 둥근 모서리 11">
            <a:extLst>
              <a:ext uri="{FF2B5EF4-FFF2-40B4-BE49-F238E27FC236}">
                <a16:creationId xmlns:a16="http://schemas.microsoft.com/office/drawing/2014/main" id="{D7053141-1139-B40D-5384-C3F0C0896BD4}"/>
              </a:ext>
            </a:extLst>
          </p:cNvPr>
          <p:cNvSpPr/>
          <p:nvPr/>
        </p:nvSpPr>
        <p:spPr>
          <a:xfrm>
            <a:off x="304800" y="1107453"/>
            <a:ext cx="11631706" cy="1507252"/>
          </a:xfrm>
          <a:prstGeom prst="roundRect">
            <a:avLst>
              <a:gd name="adj" fmla="val 4302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en-US" altLang="ko-KR" sz="1200" i="1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  <a:p>
            <a:pPr marL="93663" indent="-93663">
              <a:buFont typeface="Arial" panose="020B0604020202020204" pitchFamily="34" charset="0"/>
              <a:buChar char="•"/>
              <a:defRPr/>
            </a:pPr>
            <a:r>
              <a:rPr lang="en-US" altLang="ko-KR" sz="1200" i="1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</a:t>
            </a:r>
          </a:p>
          <a:p>
            <a:pPr marL="93663" indent="-93663">
              <a:buFont typeface="Arial" panose="020B0604020202020204" pitchFamily="34" charset="0"/>
              <a:buChar char="•"/>
              <a:defRPr/>
            </a:pPr>
            <a:endParaRPr lang="ko-KR" altLang="en-US" sz="1200" i="1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B410394F-3941-E550-246E-F4BA5F369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907815"/>
              </p:ext>
            </p:extLst>
          </p:nvPr>
        </p:nvGraphicFramePr>
        <p:xfrm>
          <a:off x="309282" y="2743198"/>
          <a:ext cx="11604812" cy="3730754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619331">
                  <a:extLst>
                    <a:ext uri="{9D8B030D-6E8A-4147-A177-3AD203B41FA5}">
                      <a16:colId xmlns:a16="http://schemas.microsoft.com/office/drawing/2014/main" val="1654926840"/>
                    </a:ext>
                  </a:extLst>
                </a:gridCol>
                <a:gridCol w="5183075">
                  <a:extLst>
                    <a:ext uri="{9D8B030D-6E8A-4147-A177-3AD203B41FA5}">
                      <a16:colId xmlns:a16="http://schemas.microsoft.com/office/drawing/2014/main" val="3808280320"/>
                    </a:ext>
                  </a:extLst>
                </a:gridCol>
                <a:gridCol w="5802406">
                  <a:extLst>
                    <a:ext uri="{9D8B030D-6E8A-4147-A177-3AD203B41FA5}">
                      <a16:colId xmlns:a16="http://schemas.microsoft.com/office/drawing/2014/main" val="4202445578"/>
                    </a:ext>
                  </a:extLst>
                </a:gridCol>
              </a:tblGrid>
              <a:tr h="425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595959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연번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rgbClr val="595959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핵심 파트너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595959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비용 구조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100292"/>
                  </a:ext>
                </a:extLst>
              </a:tr>
              <a:tr h="1101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1</a:t>
                      </a:r>
                      <a:endParaRPr lang="ko-KR" altLang="en-US" sz="9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err="1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치지직에서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활동하는 인터넷 방송인을 대상으로 하는 방송 세팅 전문 </a:t>
                      </a:r>
                      <a:r>
                        <a:rPr lang="ko-KR" altLang="en-US" sz="900" b="0" dirty="0" err="1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인플루언서</a:t>
                      </a:r>
                      <a:endParaRPr lang="en-US" altLang="ko-KR" sz="9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물적 자원 비용 </a:t>
                      </a:r>
                      <a:endParaRPr lang="en-US" altLang="ko-KR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-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도메인 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sym typeface="Wingdings" pitchFamily="2" charset="2"/>
                        </a:rPr>
                        <a:t>등록 및 관리 비용 </a:t>
                      </a: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sym typeface="Wingdings" pitchFamily="2" charset="2"/>
                        </a:rPr>
                        <a:t>=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sym typeface="Wingdings" pitchFamily="2" charset="2"/>
                        </a:rPr>
                        <a:t> 월 </a:t>
                      </a: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sym typeface="Wingdings" pitchFamily="2" charset="2"/>
                        </a:rPr>
                        <a:t>2,000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sym typeface="Wingdings" pitchFamily="2" charset="2"/>
                        </a:rPr>
                        <a:t>원</a:t>
                      </a:r>
                      <a:endParaRPr lang="en-US" altLang="ko-KR" sz="9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-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서버 및 클라우드 인프라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sym typeface="Wingdings" pitchFamily="2" charset="2"/>
                        </a:rPr>
                        <a:t> 이용료 </a:t>
                      </a: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sym typeface="Wingdings" pitchFamily="2" charset="2"/>
                        </a:rPr>
                        <a:t>=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sym typeface="Wingdings" pitchFamily="2" charset="2"/>
                        </a:rPr>
                        <a:t> 월 </a:t>
                      </a: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sym typeface="Wingdings" pitchFamily="2" charset="2"/>
                        </a:rPr>
                        <a:t>80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sym typeface="Wingdings" pitchFamily="2" charset="2"/>
                        </a:rPr>
                        <a:t>만 원</a:t>
                      </a:r>
                      <a:endParaRPr kumimoji="1" lang="ko-KR" altLang="en-US" sz="900" dirty="0"/>
                    </a:p>
                    <a:p>
                      <a:pPr algn="l" latinLnBrk="1"/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-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사무실 공간 </a:t>
                      </a: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=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학교 창업보육센터 입주 </a:t>
                      </a: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5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평</a:t>
                      </a: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,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월 </a:t>
                      </a: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35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만원</a:t>
                      </a:r>
                      <a:endParaRPr lang="en-US" altLang="ko-KR" sz="9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algn="l" latinLnBrk="1"/>
                      <a:endParaRPr lang="en-US" altLang="ko-KR" sz="9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인적 자원 비용 </a:t>
                      </a:r>
                      <a:endParaRPr lang="en-US" altLang="ko-KR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-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개발 및 운영</a:t>
                      </a: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,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디자인 인원 </a:t>
                      </a: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: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인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,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인 당  월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200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만 원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=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총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600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만원 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811441"/>
                  </a:ext>
                </a:extLst>
              </a:tr>
              <a:tr h="1101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2</a:t>
                      </a:r>
                      <a:endParaRPr lang="ko-KR" altLang="en-US" sz="9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음악 원 저작자 및 소속사</a:t>
                      </a:r>
                      <a:endParaRPr lang="en-US" altLang="ko-KR" sz="9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-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저작권이 있는 음악의 하이라이트 부분을 사용할 수 있도록 음악 원 저작자와의 협력 필수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음원 스트리밍 수익구조 </a:t>
                      </a:r>
                      <a:endParaRPr lang="en-US" altLang="ko-KR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-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권리자 </a:t>
                      </a: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70%</a:t>
                      </a:r>
                    </a:p>
                    <a:p>
                      <a:pPr algn="l" latinLnBrk="1"/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-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사업자 </a:t>
                      </a: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30%</a:t>
                      </a:r>
                    </a:p>
                    <a:p>
                      <a:pPr algn="l" latinLnBrk="1"/>
                      <a:endParaRPr lang="en-US" altLang="ko-KR" sz="9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algn="l" latinLnBrk="1"/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권리자 비용 </a:t>
                      </a: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=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</a:t>
                      </a: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40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만원</a:t>
                      </a: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(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월 구독료</a:t>
                      </a: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)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</a:t>
                      </a: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x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</a:t>
                      </a: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1200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</a:t>
                      </a: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(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예상고객수</a:t>
                      </a: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)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</a:t>
                      </a: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x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</a:t>
                      </a: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0.7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</a:t>
                      </a: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(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권리자 수익 비율</a:t>
                      </a: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)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</a:t>
                      </a: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=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월 </a:t>
                      </a: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3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억</a:t>
                      </a: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3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천</a:t>
                      </a: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6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백만 원</a:t>
                      </a:r>
                      <a:endParaRPr lang="en-US" altLang="ko-KR" sz="9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563943"/>
                  </a:ext>
                </a:extLst>
              </a:tr>
              <a:tr h="1101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3</a:t>
                      </a:r>
                      <a:endParaRPr lang="ko-KR" altLang="en-US" sz="9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err="1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샌드박스와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같은 </a:t>
                      </a: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MCN 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소속사</a:t>
                      </a:r>
                      <a:endParaRPr lang="en-US" altLang="ko-KR" sz="9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-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</a:t>
                      </a: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MCN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의 </a:t>
                      </a:r>
                      <a:r>
                        <a:rPr lang="ko-KR" altLang="en-US" sz="900" b="0" dirty="0" err="1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치지직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방송인 양성 프로그램의 필요 어플로 사용하게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마케팅 비용</a:t>
                      </a:r>
                      <a:endParaRPr lang="en-US" altLang="ko-KR" sz="1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algn="l" latinLnBrk="1"/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매출이 없는 경우 </a:t>
                      </a: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: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월 </a:t>
                      </a:r>
                      <a:r>
                        <a:rPr lang="en-US" altLang="ko-KR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300</a:t>
                      </a:r>
                      <a:r>
                        <a:rPr lang="ko-KR" altLang="en-US" sz="9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만 원 광고 비용으로 사용</a:t>
                      </a:r>
                      <a:endParaRPr lang="en-US" altLang="ko-KR" sz="9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-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네이버 롤링보드 비용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: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건 당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2,200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원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-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카카오톡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비즈보드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비용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: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건 당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800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원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/>
                        </a:solidFill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매출이 있는 경우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: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매출의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1/3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</a:rPr>
                        <a:t> 광고 비용으로 사용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108"/>
                  </a:ext>
                </a:extLst>
              </a:tr>
            </a:tbl>
          </a:graphicData>
        </a:graphic>
      </p:graphicFrame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097EFD4-AE6B-FB71-DC75-EABB80F080D9}"/>
              </a:ext>
            </a:extLst>
          </p:cNvPr>
          <p:cNvSpPr/>
          <p:nvPr/>
        </p:nvSpPr>
        <p:spPr>
          <a:xfrm>
            <a:off x="53790" y="47724"/>
            <a:ext cx="7121621" cy="593445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2400" b="1" spc="-120" dirty="0">
                <a:solidFill>
                  <a:schemeClr val="bg1"/>
                </a:solidFill>
                <a:latin typeface="jalnanGothic" panose="00000500000000000000" pitchFamily="50" charset="-127"/>
                <a:ea typeface="jalnanGothic" panose="00000500000000000000" pitchFamily="50" charset="-127"/>
              </a:rPr>
              <a:t>실습</a:t>
            </a:r>
            <a:r>
              <a:rPr lang="en-US" altLang="ko-KR" sz="2400" b="1" spc="-120" dirty="0">
                <a:solidFill>
                  <a:schemeClr val="bg1"/>
                </a:solidFill>
                <a:latin typeface="jalnanGothic" panose="00000500000000000000" pitchFamily="50" charset="-127"/>
                <a:ea typeface="jalnanGothic" panose="00000500000000000000" pitchFamily="50" charset="-127"/>
              </a:rPr>
              <a:t>. </a:t>
            </a:r>
            <a:r>
              <a:rPr lang="ko-KR" altLang="en-US" sz="2400" b="1" spc="-120" dirty="0">
                <a:solidFill>
                  <a:schemeClr val="bg1"/>
                </a:solidFill>
                <a:latin typeface="jalnanGothic" panose="00000500000000000000" pitchFamily="50" charset="-127"/>
                <a:ea typeface="jalnanGothic" panose="00000500000000000000" pitchFamily="50" charset="-127"/>
              </a:rPr>
              <a:t>비즈니스 모델 캔버스 작성 </a:t>
            </a:r>
            <a:r>
              <a:rPr lang="en-US" altLang="ko-KR" sz="2400" b="1" spc="-120" dirty="0">
                <a:solidFill>
                  <a:schemeClr val="bg1"/>
                </a:solidFill>
                <a:latin typeface="jalnanGothic" panose="00000500000000000000" pitchFamily="50" charset="-127"/>
                <a:ea typeface="jalnanGothic" panose="00000500000000000000" pitchFamily="50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CAC196-6A4C-DCD1-3F6E-EBCD2C32FFE4}"/>
              </a:ext>
            </a:extLst>
          </p:cNvPr>
          <p:cNvSpPr txBox="1"/>
          <p:nvPr/>
        </p:nvSpPr>
        <p:spPr>
          <a:xfrm>
            <a:off x="2234751" y="711756"/>
            <a:ext cx="49406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아이템 명 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: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개인 방송 음향 </a:t>
            </a:r>
            <a:r>
              <a:rPr lang="ko-KR" altLang="en-US" sz="16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편집서포팅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도구 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-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</a:t>
            </a:r>
            <a:r>
              <a:rPr lang="ko-KR" altLang="en-US" sz="16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파밧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20096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전체">
  <a:themeElements>
    <a:clrScheme name="파랑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전체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전체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7C16069ADA721C4F9DA23E15A72E9205" ma:contentTypeVersion="7" ma:contentTypeDescription="새 문서를 만듭니다." ma:contentTypeScope="" ma:versionID="2e8dfe0f20ce3179201d2e64be933624">
  <xsd:schema xmlns:xsd="http://www.w3.org/2001/XMLSchema" xmlns:xs="http://www.w3.org/2001/XMLSchema" xmlns:p="http://schemas.microsoft.com/office/2006/metadata/properties" xmlns:ns3="2773257e-d9ed-4d8d-8c92-ea47c99b0bd5" targetNamespace="http://schemas.microsoft.com/office/2006/metadata/properties" ma:root="true" ma:fieldsID="a103b71fd5b92b249b2d946f06dced4d" ns3:_="">
    <xsd:import namespace="2773257e-d9ed-4d8d-8c92-ea47c99b0bd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73257e-d9ed-4d8d-8c92-ea47c99b0b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AE92441-E5E5-43CE-9880-A1F6387FE2B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575CA26-2A6B-4EEC-BFDA-4CEE11F09F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773257e-d9ed-4d8d-8c92-ea47c99b0b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B89A643-704C-4A77-9905-557B0B960F95}">
  <ds:schemaRefs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2773257e-d9ed-4d8d-8c92-ea47c99b0bd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12441</TotalTime>
  <Words>1387</Words>
  <Application>Microsoft Macintosh PowerPoint</Application>
  <PresentationFormat>와이드스크린</PresentationFormat>
  <Paragraphs>262</Paragraphs>
  <Slides>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4" baseType="lpstr">
      <vt:lpstr>Tw Cen MT</vt:lpstr>
      <vt:lpstr>Tw Cen MT Condensed</vt:lpstr>
      <vt:lpstr>Wingdings 3</vt:lpstr>
      <vt:lpstr>jalnanGothic</vt:lpstr>
      <vt:lpstr>Wingdings</vt:lpstr>
      <vt:lpstr>Arial</vt:lpstr>
      <vt:lpstr>KoPubWorld돋움체_Pro Medium</vt:lpstr>
      <vt:lpstr>전체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Startup Accelerating Program &amp; Train The Trainer Program</dc:title>
  <dc:creator>Lee Heungshik</dc:creator>
  <cp:lastModifiedBy>정서현</cp:lastModifiedBy>
  <cp:revision>108</cp:revision>
  <cp:lastPrinted>2024-04-25T05:11:44Z</cp:lastPrinted>
  <dcterms:created xsi:type="dcterms:W3CDTF">2017-02-19T07:09:32Z</dcterms:created>
  <dcterms:modified xsi:type="dcterms:W3CDTF">2024-07-04T07:24:26Z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0x0101007C16069ADA721C4F9DA23E15A72E9205</vt:lpwstr>
  </property>
</Properties>
</file>